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7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8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9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0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1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2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3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4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5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8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1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24" r:id="rId4"/>
    <p:sldId id="327" r:id="rId5"/>
    <p:sldId id="332" r:id="rId6"/>
    <p:sldId id="335" r:id="rId7"/>
    <p:sldId id="334" r:id="rId8"/>
    <p:sldId id="337" r:id="rId9"/>
    <p:sldId id="338" r:id="rId10"/>
    <p:sldId id="331" r:id="rId11"/>
    <p:sldId id="340" r:id="rId12"/>
    <p:sldId id="339" r:id="rId13"/>
    <p:sldId id="328" r:id="rId14"/>
    <p:sldId id="342" r:id="rId15"/>
    <p:sldId id="330" r:id="rId16"/>
    <p:sldId id="341" r:id="rId17"/>
    <p:sldId id="333" r:id="rId18"/>
    <p:sldId id="265" r:id="rId19"/>
    <p:sldId id="266" r:id="rId20"/>
  </p:sldIdLst>
  <p:sldSz cx="9144000" cy="6858000" type="screen4x3"/>
  <p:notesSz cx="7104063" cy="10234613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71AE"/>
    <a:srgbClr val="ED9F13"/>
    <a:srgbClr val="A66BD3"/>
    <a:srgbClr val="4CA61A"/>
    <a:srgbClr val="63D822"/>
    <a:srgbClr val="F1B241"/>
    <a:srgbClr val="0091E2"/>
    <a:srgbClr val="9751CB"/>
    <a:srgbClr val="803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76963" autoAdjust="0"/>
  </p:normalViewPr>
  <p:slideViewPr>
    <p:cSldViewPr snapToGrid="0">
      <p:cViewPr varScale="1">
        <p:scale>
          <a:sx n="53" d="100"/>
          <a:sy n="53" d="100"/>
        </p:scale>
        <p:origin x="1564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330" y="-7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DA94B1-F737-4D9B-8E21-5EB9183FCD1A}" type="slidenum">
              <a:rPr lang="fr-CH" smtClean="0"/>
              <a:t>‹N°›</a:t>
            </a:fld>
            <a:endParaRPr lang="fr-CH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817FC86-8DA6-404B-A3C2-E85262D66254}" type="datetimeFigureOut">
              <a:rPr lang="fr-CH" smtClean="0"/>
              <a:t>16.02.2021</a:t>
            </a:fld>
            <a:endParaRPr lang="fr-CH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6707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18751" y="4861441"/>
            <a:ext cx="4736042" cy="383999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CH" dirty="0" smtClean="0"/>
              <a:t>Click to </a:t>
            </a:r>
            <a:r>
              <a:rPr lang="fr-CH" dirty="0" err="1" smtClean="0"/>
              <a:t>edit</a:t>
            </a:r>
            <a:r>
              <a:rPr lang="fr-CH" dirty="0" smtClean="0"/>
              <a:t> Master </a:t>
            </a:r>
            <a:r>
              <a:rPr lang="fr-CH" dirty="0" err="1" smtClean="0"/>
              <a:t>text</a:t>
            </a:r>
            <a:r>
              <a:rPr lang="fr-CH" dirty="0" smtClean="0"/>
              <a:t> styles</a:t>
            </a:r>
          </a:p>
          <a:p>
            <a:pPr lvl="1"/>
            <a:r>
              <a:rPr lang="fr-CH" dirty="0" smtClean="0"/>
              <a:t>Second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B0D1700-42C1-436B-A0AE-CF5F9294E079}" type="slidenum">
              <a:rPr lang="fr-CH" smtClean="0"/>
              <a:t>‹N°›</a:t>
            </a:fld>
            <a:endParaRPr lang="fr-CH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D1701AC-7892-46FA-8A22-2D8B4D793C5A}" type="datetimeFigureOut">
              <a:rPr lang="fr-CH" smtClean="0"/>
              <a:t>16.02.2021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0572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up.ec.europa.eu/collection/semantic-interoperability-community-semic/solution/geodcat-application-profile-data-portals-europe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spire.ec.europa.eu/inspire-implementing-rules/51763" TargetMode="External"/><Relationship Id="rId7" Type="http://schemas.openxmlformats.org/officeDocument/2006/relationships/hyperlink" Target="https://inspire.ec.europa.eu/Technical-Guidelines2/Metadata/654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inspire.ec.europa.eu/Legislation/Metadata/6541" TargetMode="External"/><Relationship Id="rId5" Type="http://schemas.openxmlformats.org/officeDocument/2006/relationships/hyperlink" Target="https://inspire.ec.europa.eu/Themes/Data-Specifications/2892" TargetMode="External"/><Relationship Id="rId4" Type="http://schemas.openxmlformats.org/officeDocument/2006/relationships/hyperlink" Target="http://eur-lex.europa.eu/legal-content/EN/TXT/HTML/?uri=CELEX:32007L0002&amp;rid=1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z="1100" dirty="0" err="1"/>
              <a:t>Arr</a:t>
            </a:r>
            <a:endParaRPr lang="fr-CH" sz="1100" dirty="0"/>
          </a:p>
          <a:p>
            <a:pPr defTabSz="990478">
              <a:defRPr/>
            </a:pPr>
            <a:r>
              <a:rPr lang="fr-CH" sz="1100" dirty="0"/>
              <a:t>FIG </a:t>
            </a:r>
            <a:r>
              <a:rPr lang="fr-CH" sz="1100" dirty="0" err="1"/>
              <a:t>Metadaten</a:t>
            </a:r>
            <a:r>
              <a:rPr lang="fr-CH" sz="1100" dirty="0"/>
              <a:t> (</a:t>
            </a:r>
            <a:r>
              <a:rPr lang="fr-CH" sz="1100" dirty="0" err="1"/>
              <a:t>Normen</a:t>
            </a:r>
            <a:r>
              <a:rPr lang="fr-CH" sz="1100" dirty="0"/>
              <a:t> </a:t>
            </a:r>
            <a:r>
              <a:rPr lang="fr-CH" sz="1100" dirty="0" err="1"/>
              <a:t>und</a:t>
            </a:r>
            <a:r>
              <a:rPr lang="fr-CH" sz="1100" dirty="0"/>
              <a:t> </a:t>
            </a:r>
            <a:r>
              <a:rPr lang="fr-CH" sz="1100" dirty="0" err="1"/>
              <a:t>Modelle</a:t>
            </a:r>
            <a:r>
              <a:rPr lang="fr-CH" sz="1100" dirty="0"/>
              <a:t>) / </a:t>
            </a:r>
            <a:r>
              <a:rPr lang="fr-CH" sz="1100" dirty="0">
                <a:solidFill>
                  <a:srgbClr val="0070C0"/>
                </a:solidFill>
              </a:rPr>
              <a:t>FIG métadonnées (modèle et normes)</a:t>
            </a:r>
          </a:p>
          <a:p>
            <a:endParaRPr lang="fr-CH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77336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200" i="1" dirty="0" err="1" smtClean="0"/>
              <a:t>eCH</a:t>
            </a:r>
            <a:r>
              <a:rPr lang="fr-CH" sz="1200" i="1" dirty="0" smtClean="0"/>
              <a:t> </a:t>
            </a:r>
            <a:r>
              <a:rPr lang="fr-CH" sz="1200" i="1" dirty="0" err="1" smtClean="0"/>
              <a:t>Specialized</a:t>
            </a:r>
            <a:r>
              <a:rPr lang="fr-CH" sz="1200" i="1" dirty="0" smtClean="0"/>
              <a:t> Group Open </a:t>
            </a:r>
            <a:r>
              <a:rPr lang="fr-CH" sz="1200" i="1" dirty="0" err="1" smtClean="0"/>
              <a:t>Government</a:t>
            </a:r>
            <a:r>
              <a:rPr lang="fr-CH" sz="1200" i="1" dirty="0" smtClean="0"/>
              <a:t> Data - </a:t>
            </a:r>
            <a:r>
              <a:rPr lang="fr-CH" sz="1200" i="1" dirty="0" err="1" smtClean="0"/>
              <a:t>Plenary</a:t>
            </a:r>
            <a:r>
              <a:rPr lang="fr-CH" sz="1200" i="1" dirty="0" smtClean="0"/>
              <a:t> Meeting 6 </a:t>
            </a:r>
            <a:r>
              <a:rPr lang="fr-CH" sz="1200" i="1" dirty="0" err="1" smtClean="0"/>
              <a:t>October</a:t>
            </a:r>
            <a:r>
              <a:rPr lang="fr-CH" sz="1200" i="1" dirty="0" smtClean="0"/>
              <a:t> 2020</a:t>
            </a:r>
            <a:endParaRPr lang="de-CH" dirty="0" smtClean="0"/>
          </a:p>
          <a:p>
            <a:pPr lvl="0" fontAlgn="ctr"/>
            <a:r>
              <a:rPr lang="en-US" sz="1200" dirty="0" smtClean="0"/>
              <a:t>-&gt; </a:t>
            </a:r>
            <a:r>
              <a:rPr lang="en-US" sz="1200" dirty="0" err="1" smtClean="0"/>
              <a:t>Sollte</a:t>
            </a:r>
            <a:r>
              <a:rPr lang="en-US" sz="1200" dirty="0" smtClean="0"/>
              <a:t> in </a:t>
            </a:r>
            <a:r>
              <a:rPr lang="en-US" sz="1200" dirty="0" err="1" smtClean="0"/>
              <a:t>Zukunft</a:t>
            </a:r>
            <a:r>
              <a:rPr lang="en-US" sz="1200" dirty="0" smtClean="0"/>
              <a:t> </a:t>
            </a:r>
            <a:r>
              <a:rPr lang="en-US" sz="1200" dirty="0" err="1" smtClean="0"/>
              <a:t>keine</a:t>
            </a:r>
            <a:r>
              <a:rPr lang="en-US" sz="1200" dirty="0" smtClean="0"/>
              <a:t> </a:t>
            </a:r>
            <a:r>
              <a:rPr lang="en-US" sz="1200" dirty="0" err="1" smtClean="0"/>
              <a:t>Schweizerisches</a:t>
            </a:r>
            <a:r>
              <a:rPr lang="en-US" sz="1200" dirty="0" smtClean="0"/>
              <a:t> </a:t>
            </a:r>
            <a:r>
              <a:rPr lang="en-US" sz="1200" dirty="0" err="1" smtClean="0"/>
              <a:t>Profil</a:t>
            </a:r>
            <a:r>
              <a:rPr lang="en-US" sz="1200" dirty="0" smtClean="0"/>
              <a:t> </a:t>
            </a:r>
            <a:r>
              <a:rPr lang="en-US" sz="1200" dirty="0" err="1" smtClean="0"/>
              <a:t>mehr</a:t>
            </a:r>
            <a:r>
              <a:rPr lang="en-US" sz="1200" dirty="0" smtClean="0"/>
              <a:t> </a:t>
            </a:r>
            <a:r>
              <a:rPr lang="en-US" sz="1200" dirty="0" err="1" smtClean="0"/>
              <a:t>geben</a:t>
            </a:r>
            <a:r>
              <a:rPr lang="en-US" sz="1200" dirty="0" smtClean="0"/>
              <a:t> </a:t>
            </a:r>
            <a:r>
              <a:rPr lang="en-US" sz="1200" dirty="0" err="1" smtClean="0"/>
              <a:t>aber</a:t>
            </a:r>
            <a:r>
              <a:rPr lang="en-US" sz="1200" dirty="0" smtClean="0"/>
              <a:t> </a:t>
            </a:r>
            <a:r>
              <a:rPr lang="en-US" sz="1200" dirty="0" err="1" smtClean="0"/>
              <a:t>einen</a:t>
            </a:r>
            <a:r>
              <a:rPr lang="en-US" sz="1200" dirty="0" smtClean="0"/>
              <a:t> </a:t>
            </a:r>
            <a:r>
              <a:rPr lang="fr-CH" sz="1200" dirty="0" smtClean="0"/>
              <a:t>«best practice guide» </a:t>
            </a:r>
            <a:r>
              <a:rPr lang="fr-CH" sz="1200" dirty="0" err="1" smtClean="0"/>
              <a:t>über</a:t>
            </a:r>
            <a:r>
              <a:rPr lang="fr-CH" sz="1200" dirty="0" smtClean="0"/>
              <a:t> </a:t>
            </a:r>
            <a:r>
              <a:rPr lang="fr-CH" sz="1200" dirty="0" err="1" smtClean="0"/>
              <a:t>wie</a:t>
            </a:r>
            <a:r>
              <a:rPr lang="fr-CH" sz="1200" dirty="0" smtClean="0"/>
              <a:t> </a:t>
            </a:r>
            <a:r>
              <a:rPr lang="fr-CH" sz="1200" dirty="0" err="1" smtClean="0"/>
              <a:t>sollte</a:t>
            </a:r>
            <a:r>
              <a:rPr lang="fr-CH" sz="1200" dirty="0" smtClean="0"/>
              <a:t> DCAT-AP in der Schweiz </a:t>
            </a:r>
            <a:r>
              <a:rPr lang="fr-CH" sz="1200" dirty="0" err="1" smtClean="0"/>
              <a:t>benutzt</a:t>
            </a:r>
            <a:r>
              <a:rPr lang="fr-CH" sz="1200" dirty="0" smtClean="0"/>
              <a:t> </a:t>
            </a:r>
            <a:r>
              <a:rPr lang="fr-CH" sz="1200" dirty="0" err="1" smtClean="0"/>
              <a:t>werden</a:t>
            </a:r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10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4640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hlinkClick r:id="rId3"/>
              </a:rPr>
              <a:t>GeoDCAT</a:t>
            </a:r>
            <a:r>
              <a:rPr lang="en-US" sz="1200" dirty="0" smtClean="0">
                <a:hlinkClick r:id="rId3"/>
              </a:rPr>
              <a:t> Application Profile for data portals in Europe | </a:t>
            </a:r>
            <a:r>
              <a:rPr lang="en-US" sz="1200" dirty="0" err="1" smtClean="0">
                <a:hlinkClick r:id="rId3"/>
              </a:rPr>
              <a:t>Joinup</a:t>
            </a:r>
            <a:r>
              <a:rPr lang="en-US" sz="1200" dirty="0" smtClean="0">
                <a:hlinkClick r:id="rId3"/>
              </a:rPr>
              <a:t> (europa.eu)</a:t>
            </a:r>
            <a:endParaRPr lang="en-US" sz="1200" dirty="0" smtClean="0"/>
          </a:p>
          <a:p>
            <a:pPr lvl="0" fontAlgn="ctr"/>
            <a:endParaRPr lang="de-CH" dirty="0" smtClean="0"/>
          </a:p>
          <a:p>
            <a:pPr marL="0" indent="0">
              <a:buNone/>
            </a:pPr>
            <a:r>
              <a:rPr lang="en-US" sz="1200" b="1" dirty="0" err="1" smtClean="0"/>
              <a:t>GeoDCAT</a:t>
            </a:r>
            <a:r>
              <a:rPr lang="en-US" sz="1200" b="1" dirty="0" smtClean="0"/>
              <a:t>-AP </a:t>
            </a:r>
            <a:r>
              <a:rPr lang="en-US" sz="1200" dirty="0" smtClean="0"/>
              <a:t>Geospatial extension for the DCAT application profile for data portals in Europe (Version 1.0.1 - 2016-08-02)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smtClean="0"/>
              <a:t>extension to the “DCAT AP” for the representation of geographic metadata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smtClean="0"/>
              <a:t>designed to enable the cross-sector and cross-platform sharing and re-use of INSPIRE and, more in general, metadata following the ISO 19115/19119 standards and the corresponding XML-based implementation (ISO 19139)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smtClean="0"/>
              <a:t>defines transformation rules from INSPIRE / ISO metadata to DCAT-AP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smtClean="0"/>
              <a:t>is the de facto standard metadata interchange format across European data catalogues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smtClean="0"/>
              <a:t>draft for an OGC (Open Geospatial Consortium) Best Practice document (Version 2.0.1 - 2019-01-09)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200" dirty="0" smtClean="0"/>
              <a:t>The level of compatibility with the latest version of ISO 19115 (ISO 19115-1:2014) has not been tested.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11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66037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r>
              <a:rPr lang="de-CH" dirty="0" smtClean="0"/>
              <a:t>Neu bei DCAT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12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78989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r>
              <a:rPr lang="de-CH" dirty="0" err="1" smtClean="0"/>
              <a:t>arr</a:t>
            </a:r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13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98055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r>
              <a:rPr lang="de-CH" dirty="0" err="1" smtClean="0"/>
              <a:t>Exemples</a:t>
            </a:r>
            <a:r>
              <a:rPr lang="de-CH" baseline="0" dirty="0" smtClean="0"/>
              <a:t> de </a:t>
            </a:r>
            <a:r>
              <a:rPr lang="de-CH" baseline="0" dirty="0" err="1" smtClean="0"/>
              <a:t>profils</a:t>
            </a:r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14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36473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r>
              <a:rPr lang="de-CH" dirty="0" err="1" smtClean="0"/>
              <a:t>Exemples</a:t>
            </a:r>
            <a:r>
              <a:rPr lang="de-CH" baseline="0" dirty="0" smtClean="0"/>
              <a:t> de </a:t>
            </a:r>
            <a:r>
              <a:rPr lang="de-CH" baseline="0" dirty="0" err="1" smtClean="0"/>
              <a:t>profils</a:t>
            </a:r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15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65779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r>
              <a:rPr lang="de-CH" dirty="0" err="1" smtClean="0"/>
              <a:t>Exemples</a:t>
            </a:r>
            <a:r>
              <a:rPr lang="de-CH" baseline="0" dirty="0" smtClean="0"/>
              <a:t> de </a:t>
            </a:r>
            <a:r>
              <a:rPr lang="de-CH" baseline="0" dirty="0" err="1" smtClean="0"/>
              <a:t>profils</a:t>
            </a:r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16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410760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 err="1" smtClean="0"/>
              <a:t>Nötige</a:t>
            </a:r>
            <a:r>
              <a:rPr lang="fr-CH" dirty="0" smtClean="0"/>
              <a:t> </a:t>
            </a:r>
            <a:r>
              <a:rPr lang="fr-CH" dirty="0" err="1" smtClean="0"/>
              <a:t>Attribute</a:t>
            </a:r>
            <a:r>
              <a:rPr lang="fr-CH" dirty="0" smtClean="0"/>
              <a:t> </a:t>
            </a:r>
            <a:r>
              <a:rPr lang="fr-CH" dirty="0" err="1" smtClean="0"/>
              <a:t>für</a:t>
            </a:r>
            <a:r>
              <a:rPr lang="fr-CH" dirty="0" smtClean="0"/>
              <a:t> die </a:t>
            </a:r>
            <a:r>
              <a:rPr lang="fr-CH" dirty="0" err="1" smtClean="0"/>
              <a:t>Zukunft</a:t>
            </a:r>
            <a:r>
              <a:rPr lang="fr-CH" dirty="0" smtClean="0"/>
              <a:t> / </a:t>
            </a:r>
            <a:r>
              <a:rPr lang="fr-CH" dirty="0" smtClean="0">
                <a:solidFill>
                  <a:srgbClr val="0070C0"/>
                </a:solidFill>
              </a:rPr>
              <a:t>attributs nécessaires pour l’avenir </a:t>
            </a:r>
            <a:r>
              <a:rPr lang="fr-CH" dirty="0" smtClean="0"/>
              <a:t>(GeoNetwork, …) -&gt; C2C </a:t>
            </a:r>
            <a:r>
              <a:rPr lang="fr-CH" dirty="0" err="1" smtClean="0"/>
              <a:t>fragen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17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79690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fr-CH" dirty="0" err="1" smtClean="0">
                <a:solidFill>
                  <a:srgbClr val="0070C0"/>
                </a:solidFill>
              </a:rPr>
              <a:t>arr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18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81202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r>
              <a:rPr lang="fr-CH" dirty="0" err="1" smtClean="0"/>
              <a:t>arr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5192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r>
              <a:rPr lang="de-CH" dirty="0" err="1" smtClean="0"/>
              <a:t>arr</a:t>
            </a:r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83637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r>
              <a:rPr lang="de-CH" dirty="0" err="1" smtClean="0"/>
              <a:t>arr</a:t>
            </a:r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81858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r>
              <a:rPr lang="de-CH" dirty="0" smtClean="0"/>
              <a:t>Les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conditions</a:t>
            </a:r>
            <a:r>
              <a:rPr lang="de-CH" baseline="0" dirty="0" smtClean="0"/>
              <a:t> de </a:t>
            </a:r>
            <a:r>
              <a:rPr lang="de-CH" baseline="0" dirty="0" err="1" smtClean="0"/>
              <a:t>mise</a:t>
            </a:r>
            <a:r>
              <a:rPr lang="de-CH" baseline="0" dirty="0" smtClean="0"/>
              <a:t> en </a:t>
            </a:r>
            <a:r>
              <a:rPr lang="de-CH" baseline="0" dirty="0" err="1" smtClean="0"/>
              <a:t>oeuvre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concrète</a:t>
            </a:r>
            <a:r>
              <a:rPr lang="de-CH" baseline="0" dirty="0" smtClean="0"/>
              <a:t> des </a:t>
            </a:r>
            <a:r>
              <a:rPr lang="de-CH" baseline="0" dirty="0" err="1" smtClean="0"/>
              <a:t>dispositions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concernant</a:t>
            </a:r>
            <a:r>
              <a:rPr lang="de-CH" baseline="0" dirty="0" smtClean="0"/>
              <a:t> les </a:t>
            </a:r>
            <a:r>
              <a:rPr lang="de-CH" baseline="0" dirty="0" err="1" smtClean="0"/>
              <a:t>métadonnées</a:t>
            </a:r>
            <a:r>
              <a:rPr lang="de-CH" baseline="0" dirty="0" smtClean="0"/>
              <a:t>, les </a:t>
            </a:r>
            <a:r>
              <a:rPr lang="de-CH" baseline="0" dirty="0" err="1" smtClean="0"/>
              <a:t>données</a:t>
            </a:r>
            <a:r>
              <a:rPr lang="de-CH" baseline="0" dirty="0" smtClean="0"/>
              <a:t> et les </a:t>
            </a:r>
            <a:r>
              <a:rPr lang="de-CH" baseline="0" dirty="0" err="1" smtClean="0"/>
              <a:t>cinq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services</a:t>
            </a:r>
            <a:r>
              <a:rPr lang="de-CH" baseline="0" dirty="0" smtClean="0"/>
              <a:t> en </a:t>
            </a:r>
            <a:r>
              <a:rPr lang="de-CH" baseline="0" dirty="0" err="1" smtClean="0"/>
              <a:t>réseau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sont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précisées</a:t>
            </a:r>
            <a:r>
              <a:rPr lang="de-CH" baseline="0" dirty="0" smtClean="0"/>
              <a:t> par des </a:t>
            </a:r>
            <a:r>
              <a:rPr lang="de-CH" baseline="0" dirty="0" err="1" smtClean="0"/>
              <a:t>règlements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européens</a:t>
            </a:r>
            <a:r>
              <a:rPr lang="de-CH" baseline="0" dirty="0" smtClean="0"/>
              <a:t>. Ces </a:t>
            </a:r>
            <a:r>
              <a:rPr lang="de-CH" baseline="0" dirty="0" err="1" smtClean="0"/>
              <a:t>règlements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sont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accompagnés</a:t>
            </a:r>
            <a:r>
              <a:rPr lang="de-CH" baseline="0" dirty="0" smtClean="0"/>
              <a:t> de </a:t>
            </a:r>
            <a:r>
              <a:rPr lang="de-CH" baseline="0" dirty="0" err="1" smtClean="0"/>
              <a:t>guides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techniques</a:t>
            </a:r>
            <a:r>
              <a:rPr lang="de-CH" baseline="0" dirty="0" smtClean="0"/>
              <a:t>.</a:t>
            </a:r>
          </a:p>
          <a:p>
            <a:pPr lvl="0" fontAlgn="ctr"/>
            <a:r>
              <a:rPr lang="de-CH" baseline="0" dirty="0" smtClean="0"/>
              <a:t>Il </a:t>
            </a:r>
            <a:r>
              <a:rPr lang="de-CH" baseline="0" dirty="0" err="1" smtClean="0"/>
              <a:t>est</a:t>
            </a:r>
            <a:r>
              <a:rPr lang="de-CH" baseline="0" dirty="0" smtClean="0"/>
              <a:t> </a:t>
            </a:r>
            <a:r>
              <a:rPr lang="de-CH" b="1" baseline="0" dirty="0" err="1" smtClean="0"/>
              <a:t>obligatoire</a:t>
            </a:r>
            <a:r>
              <a:rPr lang="de-CH" b="1" baseline="0" dirty="0" smtClean="0"/>
              <a:t> de </a:t>
            </a:r>
            <a:r>
              <a:rPr lang="de-CH" b="1" baseline="0" dirty="0" err="1" smtClean="0"/>
              <a:t>respecter</a:t>
            </a:r>
            <a:r>
              <a:rPr lang="de-CH" b="1" baseline="0" dirty="0" smtClean="0"/>
              <a:t> les </a:t>
            </a:r>
            <a:r>
              <a:rPr lang="de-CH" b="1" baseline="0" dirty="0" err="1" smtClean="0"/>
              <a:t>règlements</a:t>
            </a:r>
            <a:r>
              <a:rPr lang="de-CH" b="1" baseline="0" dirty="0" smtClean="0"/>
              <a:t> </a:t>
            </a:r>
            <a:r>
              <a:rPr lang="de-CH" baseline="0" dirty="0" err="1" smtClean="0"/>
              <a:t>mais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pas</a:t>
            </a:r>
            <a:r>
              <a:rPr lang="de-CH" baseline="0" dirty="0" smtClean="0"/>
              <a:t> les </a:t>
            </a:r>
            <a:r>
              <a:rPr lang="de-CH" baseline="0" dirty="0" err="1" smtClean="0"/>
              <a:t>guides</a:t>
            </a:r>
            <a:r>
              <a:rPr lang="de-CH" baseline="0" dirty="0" smtClean="0"/>
              <a:t>.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dirty="0" smtClean="0"/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RÈGLEMENT</a:t>
            </a:r>
            <a:r>
              <a:rPr lang="fr-FR" sz="1200" dirty="0" smtClean="0"/>
              <a:t> (CE) No 1205/2008 DE LA COMMISSION (04.12.2008): partie B « Eléments de métadonnées », … partie D « Domaine de valeurs ».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INSPIRE Metadata Implementing Rules</a:t>
            </a:r>
            <a:r>
              <a:rPr lang="en-US" sz="1200" dirty="0" smtClean="0"/>
              <a:t>: Technical Guidelines based on EN ISO 19115 and EN ISO 19119 = </a:t>
            </a:r>
            <a:r>
              <a:rPr lang="en-US" sz="1200" b="1" dirty="0" smtClean="0"/>
              <a:t>INSPIRE profile </a:t>
            </a:r>
            <a:r>
              <a:rPr lang="en-US" sz="1200" dirty="0" smtClean="0"/>
              <a:t>of ISO 19115 and ISO 19119 </a:t>
            </a:r>
            <a:r>
              <a:rPr lang="en-US" sz="1200" i="1" dirty="0" smtClean="0"/>
              <a:t>(ensures that the metadata is not in conflict with ISO 19115; additional metadata elements (Annex B)  are required by the INSPIRE Implementing Rules for the Interoperability of Spatial Datasets and Services)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INSPIRE Implementing Rules | INSPIRE (europa.eu)</a:t>
            </a:r>
            <a:endParaRPr lang="fr-FR" sz="120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According to 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Article 5(1) of INSPIRE Directive 2007/2/EC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Member States shall ensure that metadata are created for the spatial data sets and services corresponding to the themes listed in 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Annexes I, II and III,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that those metadata are kept up to date.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Regulation as regards metadata (and subsequent amendments)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and 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Technical guidelines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out the requirements for the creation and maintenance of this metadata.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lvl="0" fontAlgn="ctr"/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04381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72270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r>
              <a:rPr lang="en-US" sz="1200" b="1" dirty="0" smtClean="0"/>
              <a:t>ISO 19115-1:2014-04-01 </a:t>
            </a:r>
            <a:r>
              <a:rPr lang="en-US" sz="1200" dirty="0" smtClean="0"/>
              <a:t>(</a:t>
            </a:r>
            <a:r>
              <a:rPr lang="en-US" sz="1200" dirty="0" err="1" smtClean="0"/>
              <a:t>Annexe</a:t>
            </a:r>
            <a:r>
              <a:rPr lang="en-US" sz="1200" dirty="0" smtClean="0"/>
              <a:t> A) </a:t>
            </a:r>
            <a:r>
              <a:rPr lang="de-CH" sz="1200" i="1" dirty="0" smtClean="0"/>
              <a:t>Geografische Informationen - Metadaten - Teil 1: Grundlagen / </a:t>
            </a:r>
            <a:r>
              <a:rPr lang="fr-FR" sz="1200" i="1" dirty="0" smtClean="0">
                <a:solidFill>
                  <a:srgbClr val="0071AE"/>
                </a:solidFill>
              </a:rPr>
              <a:t>Information géographique - Métadonnées - Partie 1: Principes de base</a:t>
            </a:r>
            <a:r>
              <a:rPr lang="fr-FR" sz="1200" i="1" dirty="0" smtClean="0"/>
              <a:t> (</a:t>
            </a:r>
            <a:r>
              <a:rPr lang="en-US" sz="1200" i="1" dirty="0" err="1" smtClean="0"/>
              <a:t>inclut</a:t>
            </a:r>
            <a:r>
              <a:rPr lang="en-US" sz="1200" i="1" dirty="0" smtClean="0"/>
              <a:t> des concepts de </a:t>
            </a:r>
            <a:r>
              <a:rPr lang="en-US" sz="1200" i="1" dirty="0" err="1" smtClean="0"/>
              <a:t>métadonnées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permettant</a:t>
            </a:r>
            <a:r>
              <a:rPr lang="en-US" sz="1200" i="1" dirty="0" smtClean="0"/>
              <a:t> de </a:t>
            </a:r>
            <a:r>
              <a:rPr lang="en-US" sz="1200" i="1" dirty="0" err="1" smtClean="0"/>
              <a:t>décrire</a:t>
            </a:r>
            <a:r>
              <a:rPr lang="en-US" sz="1200" i="1" dirty="0" smtClean="0"/>
              <a:t> les </a:t>
            </a:r>
            <a:r>
              <a:rPr lang="en-US" sz="1200" b="1" i="1" dirty="0" smtClean="0"/>
              <a:t>services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définis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dans</a:t>
            </a:r>
            <a:r>
              <a:rPr lang="en-US" sz="1200" i="1" dirty="0" smtClean="0"/>
              <a:t> la </a:t>
            </a:r>
            <a:r>
              <a:rPr lang="en-US" sz="1200" i="1" dirty="0" err="1" smtClean="0"/>
              <a:t>norme</a:t>
            </a:r>
            <a:r>
              <a:rPr lang="en-US" sz="1200" i="1" dirty="0" smtClean="0"/>
              <a:t> ISO 19119:2005 </a:t>
            </a:r>
            <a:r>
              <a:rPr lang="fr-CH" sz="1200" i="1" dirty="0" smtClean="0"/>
              <a:t>Information géographique - Services </a:t>
            </a:r>
            <a:r>
              <a:rPr lang="en-US" sz="1200" i="1" dirty="0" smtClean="0"/>
              <a:t>et ISO 19119:2008 </a:t>
            </a:r>
            <a:r>
              <a:rPr lang="en-US" sz="1200" i="1" dirty="0" err="1" smtClean="0"/>
              <a:t>Amendement</a:t>
            </a:r>
            <a:r>
              <a:rPr lang="en-US" sz="1200" i="1" dirty="0" smtClean="0"/>
              <a:t> 1)</a:t>
            </a:r>
          </a:p>
          <a:p>
            <a:pPr lvl="0" fontAlgn="ctr"/>
            <a:endParaRPr lang="en-US" sz="1200" i="1" dirty="0" smtClean="0"/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ISO 19115-2:2019-01 </a:t>
            </a:r>
            <a:r>
              <a:rPr lang="de-CH" sz="1200" i="1" dirty="0" smtClean="0"/>
              <a:t>Geografische Informationen - Metadaten - Teil 2: Erweiterungen für die Erfassung und Verarbeitung / </a:t>
            </a:r>
            <a:r>
              <a:rPr lang="fr-FR" sz="1200" i="1" dirty="0" smtClean="0">
                <a:solidFill>
                  <a:srgbClr val="0071AE"/>
                </a:solidFill>
              </a:rPr>
              <a:t>Information géographique - Métadonnées - Partie 2: Extensions pour l'acquisition et le traitement </a:t>
            </a:r>
            <a:r>
              <a:rPr lang="en-US" sz="1200" dirty="0" smtClean="0"/>
              <a:t>(</a:t>
            </a:r>
            <a:r>
              <a:rPr lang="de-CH" sz="1200" dirty="0" smtClean="0"/>
              <a:t>erweitert ISO 19115-1:2014 durch die Definition des Schemas, das für eine genauere Beschreibung der Erfassung und Verarbeitung von geografischen Informationen, einschliesslich Bildmaterial, erforderlich ist) / </a:t>
            </a:r>
            <a:r>
              <a:rPr lang="de-CH" sz="1200" dirty="0" smtClean="0">
                <a:solidFill>
                  <a:srgbClr val="0071AE"/>
                </a:solidFill>
              </a:rPr>
              <a:t>(</a:t>
            </a:r>
            <a:r>
              <a:rPr lang="fr-FR" sz="1200" dirty="0" smtClean="0">
                <a:solidFill>
                  <a:srgbClr val="0071AE"/>
                </a:solidFill>
              </a:rPr>
              <a:t>élargit l’ISO 19115-1:2014 en définissant le schéma requis pour une description plus précise de l’acquisition et du traitement de l’information géographique, y compris l’imagerie)</a:t>
            </a:r>
            <a:endParaRPr lang="en-US" dirty="0" smtClean="0">
              <a:solidFill>
                <a:srgbClr val="FF0000"/>
              </a:solidFill>
            </a:endParaRPr>
          </a:p>
          <a:p>
            <a:pPr lvl="0" fontAlgn="ctr"/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8207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30280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86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endParaRPr lang="de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1700-42C1-436B-A0AE-CF5F9294E079}" type="slidenum">
              <a:rPr lang="fr-CH" smtClean="0"/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6237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7.xml"/><Relationship Id="rId7" Type="http://schemas.openxmlformats.org/officeDocument/2006/relationships/image" Target="../media/image1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Schweiz_Eidgenossen_rg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81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60848"/>
            <a:ext cx="1283799" cy="2304256"/>
          </a:xfrm>
          <a:prstGeom prst="rect">
            <a:avLst/>
          </a:prstGeom>
        </p:spPr>
      </p:pic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162800" y="1630128"/>
            <a:ext cx="467458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fr-CH" sz="4000" b="1" dirty="0" smtClean="0">
                <a:latin typeface="Arial" pitchFamily="34" charset="0"/>
                <a:cs typeface="Arial" pitchFamily="34" charset="0"/>
              </a:rPr>
              <a:t>FIG </a:t>
            </a:r>
            <a:r>
              <a:rPr lang="fr-CH" sz="4000" b="1" dirty="0" err="1" smtClean="0">
                <a:latin typeface="Arial" pitchFamily="34" charset="0"/>
                <a:cs typeface="Arial" pitchFamily="34" charset="0"/>
              </a:rPr>
              <a:t>Metadaten</a:t>
            </a:r>
            <a:r>
              <a:rPr lang="fr-CH" sz="40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fr-CH" sz="4000" b="1" dirty="0" smtClean="0">
                <a:solidFill>
                  <a:srgbClr val="0071AE"/>
                </a:solidFill>
                <a:latin typeface="Arial" pitchFamily="34" charset="0"/>
                <a:cs typeface="Arial" pitchFamily="34" charset="0"/>
              </a:rPr>
              <a:t>FIG métadonnées</a:t>
            </a: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1162800" y="3717032"/>
            <a:ext cx="640080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672"/>
              </a:spcBef>
              <a:defRPr/>
            </a:pPr>
            <a:r>
              <a:rPr lang="fr-CH" sz="2800" b="0" dirty="0" smtClean="0">
                <a:latin typeface="Arial" pitchFamily="34" charset="0"/>
                <a:cs typeface="Arial" pitchFamily="34" charset="0"/>
              </a:rPr>
              <a:t>17.02.2021 – </a:t>
            </a:r>
            <a:r>
              <a:rPr lang="fr-CH" sz="2800" b="0" dirty="0" err="1" smtClean="0">
                <a:latin typeface="Arial" pitchFamily="34" charset="0"/>
                <a:cs typeface="Arial" pitchFamily="34" charset="0"/>
              </a:rPr>
              <a:t>Norm</a:t>
            </a:r>
            <a:r>
              <a:rPr lang="fr-CH" sz="2800" b="0" baseline="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fr-CH" sz="2800" b="0" baseline="0" dirty="0" smtClean="0">
                <a:solidFill>
                  <a:srgbClr val="0071AE"/>
                </a:solidFill>
                <a:latin typeface="Arial" pitchFamily="34" charset="0"/>
                <a:cs typeface="Arial" pitchFamily="34" charset="0"/>
              </a:rPr>
              <a:t>Norme</a:t>
            </a:r>
            <a:endParaRPr lang="fr-CH" sz="2800" b="0" dirty="0" smtClean="0">
              <a:solidFill>
                <a:srgbClr val="0071A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3"/>
            </p:custDataLst>
          </p:nvPr>
        </p:nvSpPr>
        <p:spPr>
          <a:xfrm>
            <a:off x="1160990" y="5028515"/>
            <a:ext cx="6400800" cy="9207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672"/>
              </a:spcBef>
              <a:defRPr/>
            </a:pPr>
            <a:r>
              <a:rPr lang="en-US" sz="2400" b="0" smtClean="0">
                <a:latin typeface="Arial" pitchFamily="34" charset="0"/>
                <a:cs typeface="Arial" pitchFamily="34" charset="0"/>
              </a:rPr>
              <a:t>
</a:t>
            </a:r>
            <a:endParaRPr lang="fr-CH" sz="24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60888" y="377881"/>
            <a:ext cx="3611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defRPr/>
            </a:pPr>
            <a:r>
              <a:rPr lang="fr-FR" sz="900" b="1" smtClean="0"/>
              <a:t>
Office fédéral de topographie swisstopo
</a:t>
            </a:r>
            <a:endParaRPr lang="fr-CH" sz="900" b="1" dirty="0" smtClean="0"/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61200" y="376007"/>
            <a:ext cx="3611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defRPr/>
            </a:pPr>
            <a:r>
              <a:rPr lang="fr-CH" sz="900" b="0" smtClean="0">
                <a:latin typeface="Arial" pitchFamily="34" charset="0"/>
                <a:cs typeface="Arial" pitchFamily="34" charset="0"/>
              </a:rPr>
              <a:t>
</a:t>
            </a:r>
            <a:endParaRPr lang="fr-CH" sz="900" b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5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96000" y="306000"/>
            <a:ext cx="7488000" cy="818744"/>
          </a:xfrm>
        </p:spPr>
        <p:txBody>
          <a:bodyPr wrap="square" lIns="0" tIns="0" rIns="0" bIns="0" anchor="t"/>
          <a:lstStyle>
            <a:lvl1pPr>
              <a:lnSpc>
                <a:spcPts val="3100"/>
              </a:lnSpc>
              <a:spcAft>
                <a:spcPts val="3600"/>
              </a:spcAft>
              <a:defRPr baseline="0"/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edit</a:t>
            </a:r>
            <a:r>
              <a:rPr lang="fr-CH" dirty="0" smtClean="0"/>
              <a:t> Master </a:t>
            </a:r>
            <a:r>
              <a:rPr lang="fr-CH" dirty="0" err="1" smtClean="0"/>
              <a:t>title</a:t>
            </a:r>
            <a:r>
              <a:rPr lang="fr-CH" dirty="0" smtClean="0"/>
              <a:t> style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420000"/>
            <a:ext cx="7488000" cy="4601287"/>
          </a:xfrm>
        </p:spPr>
        <p:txBody>
          <a:bodyPr lIns="0" tIns="0" rIns="0" bIns="0">
            <a:noAutofit/>
          </a:bodyPr>
          <a:lstStyle>
            <a:lvl1pPr marL="252000" indent="-252000">
              <a:spcBef>
                <a:spcPts val="0"/>
              </a:spcBef>
              <a:defRPr sz="2100"/>
            </a:lvl1pPr>
            <a:lvl2pPr marL="540000" indent="-252000">
              <a:spcBef>
                <a:spcPts val="0"/>
              </a:spcBef>
              <a:buFont typeface="Arial" pitchFamily="34" charset="0"/>
              <a:buChar char="•"/>
              <a:defRPr sz="2100"/>
            </a:lvl2pPr>
            <a:lvl3pPr marL="828000" indent="-252000">
              <a:spcBef>
                <a:spcPts val="0"/>
              </a:spcBef>
              <a:defRPr sz="2100"/>
            </a:lvl3pPr>
            <a:lvl4pPr marL="1116000" indent="-252000">
              <a:spcBef>
                <a:spcPts val="0"/>
              </a:spcBef>
              <a:buFont typeface="Arial" pitchFamily="34" charset="0"/>
              <a:buChar char="•"/>
              <a:defRPr sz="2100"/>
            </a:lvl4pPr>
            <a:lvl5pPr marL="1404000" indent="-252000">
              <a:spcBef>
                <a:spcPts val="0"/>
              </a:spcBef>
              <a:buFont typeface="Arial" pitchFamily="34" charset="0"/>
              <a:buChar char="•"/>
              <a:defRPr sz="2100"/>
            </a:lvl5pPr>
          </a:lstStyle>
          <a:p>
            <a:pPr lvl="0"/>
            <a:r>
              <a:rPr lang="fr-CH" dirty="0" smtClean="0"/>
              <a:t>Click to </a:t>
            </a:r>
            <a:r>
              <a:rPr lang="fr-CH" dirty="0" err="1" smtClean="0"/>
              <a:t>edit</a:t>
            </a:r>
            <a:r>
              <a:rPr lang="fr-CH" dirty="0" smtClean="0"/>
              <a:t> Master </a:t>
            </a:r>
            <a:r>
              <a:rPr lang="fr-CH" dirty="0" err="1" smtClean="0"/>
              <a:t>text</a:t>
            </a:r>
            <a:r>
              <a:rPr lang="fr-CH" dirty="0" smtClean="0"/>
              <a:t> styles</a:t>
            </a:r>
          </a:p>
          <a:p>
            <a:pPr lvl="1"/>
            <a:r>
              <a:rPr lang="fr-CH" dirty="0" smtClean="0"/>
              <a:t>Second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/>
          </a:p>
        </p:txBody>
      </p:sp>
      <p:pic>
        <p:nvPicPr>
          <p:cNvPr id="8" name="Picture 10" descr="Schweizerkreuz_rg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06000"/>
            <a:ext cx="271463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5070764" y="6176460"/>
            <a:ext cx="342668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 smtClean="0">
                <a:latin typeface="Arial" pitchFamily="34" charset="0"/>
                <a:cs typeface="Arial" pitchFamily="34" charset="0"/>
              </a:rPr>
              <a:t>FIG </a:t>
            </a:r>
            <a:r>
              <a:rPr lang="en-US" sz="900" b="0" dirty="0" err="1" smtClean="0">
                <a:latin typeface="Arial" pitchFamily="34" charset="0"/>
                <a:cs typeface="Arial" pitchFamily="34" charset="0"/>
              </a:rPr>
              <a:t>Metadaten</a:t>
            </a:r>
            <a:r>
              <a:rPr lang="en-US" sz="900" b="0" dirty="0" smtClean="0">
                <a:latin typeface="Arial" pitchFamily="34" charset="0"/>
                <a:cs typeface="Arial" pitchFamily="34" charset="0"/>
              </a:rPr>
              <a:t> “Norm” – </a:t>
            </a:r>
            <a:r>
              <a:rPr lang="en-US" sz="900" b="0" dirty="0" smtClean="0">
                <a:solidFill>
                  <a:srgbClr val="0071AE"/>
                </a:solidFill>
                <a:latin typeface="Arial" pitchFamily="34" charset="0"/>
                <a:cs typeface="Arial" pitchFamily="34" charset="0"/>
              </a:rPr>
              <a:t>FIG </a:t>
            </a:r>
            <a:r>
              <a:rPr lang="en-US" sz="900" b="0" dirty="0" err="1" smtClean="0">
                <a:solidFill>
                  <a:srgbClr val="0071AE"/>
                </a:solidFill>
                <a:latin typeface="Arial" pitchFamily="34" charset="0"/>
                <a:cs typeface="Arial" pitchFamily="34" charset="0"/>
              </a:rPr>
              <a:t>métadonnées</a:t>
            </a:r>
            <a:r>
              <a:rPr lang="en-US" sz="900" b="0" dirty="0" smtClean="0">
                <a:solidFill>
                  <a:srgbClr val="0071AE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900" b="0" dirty="0" err="1" smtClean="0">
                <a:solidFill>
                  <a:srgbClr val="0071AE"/>
                </a:solidFill>
                <a:latin typeface="Arial" pitchFamily="34" charset="0"/>
                <a:cs typeface="Arial" pitchFamily="34" charset="0"/>
              </a:rPr>
              <a:t>norme</a:t>
            </a:r>
            <a:r>
              <a:rPr lang="en-US" sz="900" b="0" dirty="0" smtClean="0">
                <a:solidFill>
                  <a:srgbClr val="0071AE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900" b="0" baseline="0" dirty="0" smtClean="0">
                <a:latin typeface="Arial" pitchFamily="34" charset="0"/>
                <a:cs typeface="Arial" pitchFamily="34" charset="0"/>
              </a:rPr>
              <a:t> / 17.02</a:t>
            </a:r>
            <a:r>
              <a:rPr lang="en-US" sz="900" b="0" dirty="0" smtClean="0">
                <a:latin typeface="Arial" pitchFamily="34" charset="0"/>
                <a:cs typeface="Arial" pitchFamily="34" charset="0"/>
              </a:rPr>
              <a:t>.2021</a:t>
            </a:r>
            <a:endParaRPr lang="fr-CH" sz="900" b="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96000" y="6093296"/>
            <a:ext cx="74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296000" y="6166800"/>
            <a:ext cx="4212000" cy="2955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b="1" smtClean="0">
                <a:latin typeface="Arial" pitchFamily="34" charset="0"/>
                <a:cs typeface="Arial" pitchFamily="34" charset="0"/>
              </a:rPr>
              <a:t>Office fédéral de topographie swisstopo
</a:t>
            </a:r>
            <a:endParaRPr lang="fr-CH" sz="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5"/>
            </p:custDataLst>
          </p:nvPr>
        </p:nvSpPr>
        <p:spPr>
          <a:xfrm>
            <a:off x="1296000" y="6165306"/>
            <a:ext cx="4212000" cy="2955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900" b="0" dirty="0" smtClean="0">
                <a:latin typeface="Arial" pitchFamily="34" charset="0"/>
                <a:cs typeface="Arial" pitchFamily="34" charset="0"/>
              </a:rPr>
              <a:t>
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6"/>
            </p:custDataLst>
          </p:nvPr>
        </p:nvSpPr>
        <p:spPr>
          <a:xfrm>
            <a:off x="8490857" y="6176460"/>
            <a:ext cx="293143" cy="365125"/>
          </a:xfrm>
        </p:spPr>
        <p:txBody>
          <a:bodyPr lIns="0" tIns="0" rIns="0" bIns="0" anchor="t" anchorCtr="0"/>
          <a:lstStyle>
            <a:lvl1pPr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dirty="0" smtClean="0"/>
              <a:t>/ </a:t>
            </a:r>
            <a:fld id="{FDAEC522-1920-4A7F-86F1-556555E3AD95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67544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1296000" y="324000"/>
            <a:ext cx="7488000" cy="97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H" dirty="0" err="1" smtClean="0"/>
              <a:t>Titelmasterformat</a:t>
            </a:r>
            <a:r>
              <a:rPr lang="fr-CH" dirty="0" smtClean="0"/>
              <a:t> </a:t>
            </a:r>
            <a:r>
              <a:rPr lang="fr-CH" dirty="0" err="1" smtClean="0"/>
              <a:t>durch</a:t>
            </a:r>
            <a:r>
              <a:rPr lang="fr-CH" dirty="0" smtClean="0"/>
              <a:t> </a:t>
            </a:r>
            <a:r>
              <a:rPr lang="fr-CH" dirty="0" err="1" smtClean="0"/>
              <a:t>Klicken</a:t>
            </a:r>
            <a:r>
              <a:rPr lang="fr-CH" dirty="0" smtClean="0"/>
              <a:t> </a:t>
            </a:r>
            <a:r>
              <a:rPr lang="fr-CH" dirty="0" err="1" smtClean="0"/>
              <a:t>bearbeiten</a:t>
            </a:r>
            <a:endParaRPr lang="fr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96000" y="1440000"/>
            <a:ext cx="7488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dirty="0" err="1" smtClean="0"/>
              <a:t>Textmasterformat</a:t>
            </a:r>
            <a:r>
              <a:rPr lang="fr-CH" dirty="0" smtClean="0"/>
              <a:t> </a:t>
            </a:r>
            <a:r>
              <a:rPr lang="fr-CH" dirty="0" err="1" smtClean="0"/>
              <a:t>bearbeiten</a:t>
            </a:r>
            <a:endParaRPr lang="fr-CH" dirty="0" smtClean="0"/>
          </a:p>
          <a:p>
            <a:pPr lvl="1"/>
            <a:r>
              <a:rPr lang="fr-CH" dirty="0" err="1" smtClean="0"/>
              <a:t>Zweite</a:t>
            </a:r>
            <a:r>
              <a:rPr lang="fr-CH" dirty="0" smtClean="0"/>
              <a:t> </a:t>
            </a:r>
            <a:r>
              <a:rPr lang="fr-CH" dirty="0" err="1" smtClean="0"/>
              <a:t>Ebene</a:t>
            </a:r>
            <a:endParaRPr lang="fr-CH" dirty="0" smtClean="0"/>
          </a:p>
          <a:p>
            <a:pPr lvl="2"/>
            <a:r>
              <a:rPr lang="fr-CH" dirty="0" err="1" smtClean="0"/>
              <a:t>Dritte</a:t>
            </a:r>
            <a:r>
              <a:rPr lang="fr-CH" dirty="0" smtClean="0"/>
              <a:t> </a:t>
            </a:r>
            <a:r>
              <a:rPr lang="fr-CH" dirty="0" err="1" smtClean="0"/>
              <a:t>Ebene</a:t>
            </a:r>
            <a:endParaRPr lang="fr-CH" dirty="0" smtClean="0"/>
          </a:p>
          <a:p>
            <a:pPr lvl="3"/>
            <a:r>
              <a:rPr lang="fr-CH" dirty="0" err="1" smtClean="0"/>
              <a:t>Vierte</a:t>
            </a:r>
            <a:r>
              <a:rPr lang="fr-CH" dirty="0" smtClean="0"/>
              <a:t> </a:t>
            </a:r>
            <a:r>
              <a:rPr lang="fr-CH" dirty="0" err="1" smtClean="0"/>
              <a:t>Ebene</a:t>
            </a:r>
            <a:endParaRPr lang="fr-CH" dirty="0" smtClean="0"/>
          </a:p>
          <a:p>
            <a:pPr lvl="4"/>
            <a:r>
              <a:rPr lang="fr-CH" dirty="0" err="1" smtClean="0"/>
              <a:t>Fünfte</a:t>
            </a:r>
            <a:r>
              <a:rPr lang="fr-CH" dirty="0" smtClean="0"/>
              <a:t> </a:t>
            </a:r>
            <a:r>
              <a:rPr lang="fr-CH" dirty="0" err="1" smtClean="0"/>
              <a:t>Ebene</a:t>
            </a:r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C522-1920-4A7F-86F1-556555E3AD95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275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ts val="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0000" indent="-252000" algn="l" defTabSz="914400" rtl="0" eaLnBrk="1" latinLnBrk="0" hangingPunct="1">
        <a:spcBef>
          <a:spcPts val="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8000" indent="-252000" algn="l" defTabSz="914400" rtl="0" eaLnBrk="1" latinLnBrk="0" hangingPunct="1">
        <a:spcBef>
          <a:spcPts val="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16000" indent="-252000" algn="l" defTabSz="914400" rtl="0" eaLnBrk="1" latinLnBrk="0" hangingPunct="1">
        <a:spcBef>
          <a:spcPts val="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04000" indent="-252000" algn="l" defTabSz="914400" rtl="0" eaLnBrk="1" latinLnBrk="0" hangingPunct="1">
        <a:spcBef>
          <a:spcPts val="0"/>
        </a:spcBef>
        <a:buFont typeface="Arial" pitchFamily="34" charset="0"/>
        <a:buChar char="•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hyperlink" Target="http://www.ech.ch/de/standards/39919" TargetMode="Externa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hyperlink" Target="https://inspire.ec.europa.eu/validator/about/" TargetMode="Externa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72015" y="5424406"/>
            <a:ext cx="6949097" cy="568981"/>
          </a:xfrm>
          <a:prstGeom prst="rect">
            <a:avLst/>
          </a:prstGeom>
        </p:spPr>
        <p:txBody>
          <a:bodyPr/>
          <a:lstStyle>
            <a:lvl1pPr marL="252000" indent="-252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0000" indent="-252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28000" indent="-252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16000" indent="-252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04000" indent="-252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Raphaëlle Arnaud, Tania </a:t>
            </a:r>
            <a:r>
              <a:rPr lang="en-US" sz="2400" dirty="0" err="1" smtClean="0"/>
              <a:t>Humar</a:t>
            </a:r>
            <a:r>
              <a:rPr lang="en-US" sz="2400" dirty="0" smtClean="0"/>
              <a:t>, Michel Quinquis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5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(Geo)DCAT </a:t>
            </a:r>
            <a:r>
              <a:rPr lang="en-US" dirty="0"/>
              <a:t>/ </a:t>
            </a:r>
            <a:r>
              <a:rPr lang="en-US" dirty="0" smtClean="0">
                <a:solidFill>
                  <a:srgbClr val="0070C0"/>
                </a:solidFill>
              </a:rPr>
              <a:t>(Geo)DCAT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5999" y="1260686"/>
            <a:ext cx="7637935" cy="52809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DCAT W3C Recommendation </a:t>
            </a:r>
            <a:r>
              <a:rPr lang="en-US" sz="2000" dirty="0" smtClean="0"/>
              <a:t>(2020-02-04)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DCAT-AP Application Profile for data portals in Europe </a:t>
            </a:r>
            <a:r>
              <a:rPr lang="en-US" sz="2000" dirty="0" smtClean="0"/>
              <a:t>(Version 2.0.1 / 2019-11-20)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/>
              <a:t>DCAT-AP </a:t>
            </a:r>
            <a:r>
              <a:rPr lang="en-US" sz="2000" b="1" dirty="0"/>
              <a:t>CH </a:t>
            </a:r>
            <a:r>
              <a:rPr lang="en-US" sz="2000" dirty="0" smtClean="0"/>
              <a:t>(</a:t>
            </a:r>
            <a:r>
              <a:rPr lang="de-CH" sz="2000" dirty="0" smtClean="0"/>
              <a:t>eCH-0200 </a:t>
            </a:r>
            <a:r>
              <a:rPr lang="en-US" sz="2000" dirty="0"/>
              <a:t>/ 2018-06-14</a:t>
            </a:r>
            <a:r>
              <a:rPr lang="de-CH" sz="2000" dirty="0" smtClean="0"/>
              <a:t> </a:t>
            </a:r>
            <a:r>
              <a:rPr lang="de-CH" sz="2000" dirty="0"/>
              <a:t>«DCAT-Anwendungsprofil für Datenportale in der Schweiz» / </a:t>
            </a:r>
            <a:r>
              <a:rPr lang="fr-FR" sz="2000" dirty="0">
                <a:solidFill>
                  <a:srgbClr val="0070C0"/>
                </a:solidFill>
              </a:rPr>
              <a:t>« Profil </a:t>
            </a:r>
            <a:r>
              <a:rPr lang="fr-FR" sz="2000" dirty="0" smtClean="0">
                <a:solidFill>
                  <a:srgbClr val="0070C0"/>
                </a:solidFill>
              </a:rPr>
              <a:t>d’application </a:t>
            </a:r>
            <a:r>
              <a:rPr lang="fr-FR" sz="2000" dirty="0">
                <a:solidFill>
                  <a:srgbClr val="0070C0"/>
                </a:solidFill>
              </a:rPr>
              <a:t>DCAT </a:t>
            </a:r>
            <a:r>
              <a:rPr lang="de-CH" sz="2000" dirty="0">
                <a:solidFill>
                  <a:srgbClr val="0070C0"/>
                </a:solidFill>
              </a:rPr>
              <a:t>p</a:t>
            </a:r>
            <a:r>
              <a:rPr lang="fr-FR" sz="2000" dirty="0" err="1">
                <a:solidFill>
                  <a:srgbClr val="0070C0"/>
                </a:solidFill>
              </a:rPr>
              <a:t>our</a:t>
            </a:r>
            <a:r>
              <a:rPr lang="fr-FR" sz="2000" dirty="0">
                <a:solidFill>
                  <a:srgbClr val="0070C0"/>
                </a:solidFill>
              </a:rPr>
              <a:t> les portails de données </a:t>
            </a:r>
            <a:r>
              <a:rPr lang="fr-FR" sz="2000" dirty="0" smtClean="0">
                <a:solidFill>
                  <a:srgbClr val="0070C0"/>
                </a:solidFill>
              </a:rPr>
              <a:t>»</a:t>
            </a:r>
            <a:endParaRPr lang="fr-FR" sz="20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1600" dirty="0" smtClean="0">
                <a:hlinkClick r:id="rId6"/>
              </a:rPr>
              <a:t>http</a:t>
            </a:r>
            <a:r>
              <a:rPr lang="de-CH" sz="1600" dirty="0">
                <a:hlinkClick r:id="rId6"/>
              </a:rPr>
              <a:t>://</a:t>
            </a:r>
            <a:r>
              <a:rPr lang="de-CH" sz="1600" dirty="0" smtClean="0">
                <a:hlinkClick r:id="rId6"/>
              </a:rPr>
              <a:t>www.ech.ch/de/standards/39919</a:t>
            </a:r>
            <a:endParaRPr lang="en-US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err="1" smtClean="0"/>
              <a:t>Für</a:t>
            </a:r>
            <a:r>
              <a:rPr lang="en-US" sz="1600" dirty="0" smtClean="0"/>
              <a:t> / </a:t>
            </a:r>
            <a:r>
              <a:rPr lang="en-US" sz="1600" dirty="0" smtClean="0">
                <a:solidFill>
                  <a:srgbClr val="0070C0"/>
                </a:solidFill>
              </a:rPr>
              <a:t>pour</a:t>
            </a:r>
            <a:r>
              <a:rPr lang="en-US" sz="1600" dirty="0" smtClean="0"/>
              <a:t> OGD </a:t>
            </a:r>
            <a:r>
              <a:rPr lang="en-US" sz="1600" dirty="0" err="1" smtClean="0"/>
              <a:t>Schweiz</a:t>
            </a:r>
            <a:r>
              <a:rPr lang="en-US" sz="1600" dirty="0" smtClean="0"/>
              <a:t> / </a:t>
            </a:r>
            <a:r>
              <a:rPr lang="en-US" sz="1600" dirty="0" smtClean="0">
                <a:solidFill>
                  <a:srgbClr val="0070C0"/>
                </a:solidFill>
              </a:rPr>
              <a:t>Suisse</a:t>
            </a:r>
            <a:endParaRPr lang="en-US" sz="16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err="1"/>
              <a:t>F</a:t>
            </a:r>
            <a:r>
              <a:rPr lang="en-US" sz="1600" dirty="0" err="1" smtClean="0"/>
              <a:t>ür</a:t>
            </a:r>
            <a:r>
              <a:rPr lang="en-US" sz="1600" dirty="0" smtClean="0"/>
              <a:t> / </a:t>
            </a:r>
            <a:r>
              <a:rPr lang="fr-CH" sz="1600" dirty="0" smtClean="0">
                <a:solidFill>
                  <a:srgbClr val="0070C0"/>
                </a:solidFill>
              </a:rPr>
              <a:t>pour</a:t>
            </a:r>
            <a:r>
              <a:rPr lang="fr-CH" sz="1600" dirty="0" smtClean="0"/>
              <a:t> opendata.swiss (in </a:t>
            </a:r>
            <a:r>
              <a:rPr lang="fr-CH" sz="1600" dirty="0" err="1"/>
              <a:t>Zukunft</a:t>
            </a:r>
            <a:r>
              <a:rPr lang="fr-CH" sz="1600" dirty="0"/>
              <a:t> DCAT? / </a:t>
            </a:r>
            <a:r>
              <a:rPr lang="fr-CH" sz="1600" dirty="0">
                <a:solidFill>
                  <a:srgbClr val="0070C0"/>
                </a:solidFill>
              </a:rPr>
              <a:t>à l’avenir </a:t>
            </a:r>
            <a:r>
              <a:rPr lang="fr-CH" sz="1600" dirty="0" smtClean="0">
                <a:solidFill>
                  <a:srgbClr val="0070C0"/>
                </a:solidFill>
              </a:rPr>
              <a:t>DCAT?)</a:t>
            </a:r>
            <a:endParaRPr lang="fr-CH" sz="1600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err="1" smtClean="0"/>
              <a:t>Sollte</a:t>
            </a:r>
            <a:r>
              <a:rPr lang="en-US" sz="1600" dirty="0" smtClean="0"/>
              <a:t> in </a:t>
            </a:r>
            <a:r>
              <a:rPr lang="en-US" sz="1600" dirty="0" err="1" smtClean="0"/>
              <a:t>Zukunft</a:t>
            </a:r>
            <a:r>
              <a:rPr lang="en-US" sz="1600" dirty="0" smtClean="0"/>
              <a:t> </a:t>
            </a:r>
            <a:r>
              <a:rPr lang="en-US" sz="1600" dirty="0" err="1" smtClean="0"/>
              <a:t>keine</a:t>
            </a:r>
            <a:r>
              <a:rPr lang="en-US" sz="1600" dirty="0" smtClean="0"/>
              <a:t> </a:t>
            </a:r>
            <a:r>
              <a:rPr lang="en-US" sz="1600" dirty="0" err="1" smtClean="0"/>
              <a:t>Schweizerisches</a:t>
            </a:r>
            <a:r>
              <a:rPr lang="en-US" sz="1600" dirty="0" smtClean="0"/>
              <a:t> </a:t>
            </a:r>
            <a:r>
              <a:rPr lang="en-US" sz="1600" dirty="0" err="1" smtClean="0"/>
              <a:t>Profil</a:t>
            </a:r>
            <a:r>
              <a:rPr lang="en-US" sz="1600" dirty="0" smtClean="0"/>
              <a:t> </a:t>
            </a:r>
            <a:r>
              <a:rPr lang="en-US" sz="1600" dirty="0" err="1" smtClean="0"/>
              <a:t>mehr</a:t>
            </a:r>
            <a:r>
              <a:rPr lang="en-US" sz="1600" dirty="0" smtClean="0"/>
              <a:t> </a:t>
            </a:r>
            <a:r>
              <a:rPr lang="en-US" sz="1600" dirty="0" err="1" smtClean="0"/>
              <a:t>geben</a:t>
            </a:r>
            <a:r>
              <a:rPr lang="en-US" sz="1600" dirty="0" smtClean="0"/>
              <a:t> </a:t>
            </a:r>
            <a:r>
              <a:rPr lang="en-US" sz="1600" dirty="0" err="1" smtClean="0"/>
              <a:t>aber</a:t>
            </a:r>
            <a:r>
              <a:rPr lang="en-US" sz="1600" dirty="0" smtClean="0"/>
              <a:t> </a:t>
            </a:r>
            <a:r>
              <a:rPr lang="en-US" sz="1600" dirty="0" err="1" smtClean="0"/>
              <a:t>einen</a:t>
            </a:r>
            <a:r>
              <a:rPr lang="en-US" sz="1600" dirty="0"/>
              <a:t> </a:t>
            </a:r>
            <a:r>
              <a:rPr lang="fr-CH" sz="1600" dirty="0" smtClean="0"/>
              <a:t>«best </a:t>
            </a:r>
            <a:r>
              <a:rPr lang="fr-CH" sz="1600" dirty="0"/>
              <a:t>practice </a:t>
            </a:r>
            <a:r>
              <a:rPr lang="fr-CH" sz="1600" dirty="0" smtClean="0"/>
              <a:t>guide» </a:t>
            </a:r>
            <a:r>
              <a:rPr lang="fr-CH" sz="1600" dirty="0" err="1" smtClean="0"/>
              <a:t>über</a:t>
            </a:r>
            <a:r>
              <a:rPr lang="fr-CH" sz="1600" dirty="0" smtClean="0"/>
              <a:t> </a:t>
            </a:r>
            <a:r>
              <a:rPr lang="fr-CH" sz="1600" dirty="0" err="1" smtClean="0"/>
              <a:t>wie</a:t>
            </a:r>
            <a:r>
              <a:rPr lang="fr-CH" sz="1600" dirty="0" smtClean="0"/>
              <a:t> </a:t>
            </a:r>
            <a:r>
              <a:rPr lang="fr-CH" sz="1600" dirty="0" err="1" smtClean="0"/>
              <a:t>sollte</a:t>
            </a:r>
            <a:r>
              <a:rPr lang="fr-CH" sz="1600" dirty="0" smtClean="0"/>
              <a:t> DCAT-AP in der Schweiz </a:t>
            </a:r>
            <a:r>
              <a:rPr lang="fr-CH" sz="1600" dirty="0" err="1" smtClean="0"/>
              <a:t>benutzt</a:t>
            </a:r>
            <a:r>
              <a:rPr lang="fr-CH" sz="1600" dirty="0" smtClean="0"/>
              <a:t> </a:t>
            </a:r>
            <a:r>
              <a:rPr lang="fr-CH" sz="1600" dirty="0" err="1" smtClean="0"/>
              <a:t>werden</a:t>
            </a:r>
            <a:r>
              <a:rPr lang="fr-CH" sz="1600" dirty="0" smtClean="0"/>
              <a:t> / </a:t>
            </a:r>
            <a:r>
              <a:rPr lang="fr-CH" sz="1600" dirty="0" smtClean="0">
                <a:solidFill>
                  <a:srgbClr val="0071AE"/>
                </a:solidFill>
              </a:rPr>
              <a:t>A l’avenir il ne devrait plus y avoir de profil suisse mais un «best practice guide» sur comment devrait être utilisé DCAT-AP en Suisse</a:t>
            </a:r>
            <a:endParaRPr lang="fr-CH" sz="1600" dirty="0">
              <a:solidFill>
                <a:srgbClr val="0071AE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CH" sz="1600" dirty="0" smtClean="0"/>
              <a:t>Compatibilité avec DCAT-AP (1.6)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10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9097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(Geo)DCAT </a:t>
            </a:r>
            <a:r>
              <a:rPr lang="en-US" dirty="0"/>
              <a:t>/ </a:t>
            </a:r>
            <a:r>
              <a:rPr lang="en-US" dirty="0" smtClean="0">
                <a:solidFill>
                  <a:srgbClr val="0070C0"/>
                </a:solidFill>
              </a:rPr>
              <a:t>(Geo)DCAT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36885" y="1124745"/>
            <a:ext cx="8447116" cy="532418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de-CH" sz="2000" b="1" dirty="0" err="1"/>
              <a:t>GeoDCAT</a:t>
            </a:r>
            <a:r>
              <a:rPr lang="de-CH" sz="2000" b="1" dirty="0"/>
              <a:t>-AP </a:t>
            </a:r>
            <a:r>
              <a:rPr lang="de-CH" sz="2000" dirty="0" err="1"/>
              <a:t>Geospatial</a:t>
            </a:r>
            <a:r>
              <a:rPr lang="de-CH" sz="2000" dirty="0"/>
              <a:t>-Erweiterung für das DCAT-Anwendungsprofil für Datenportale in </a:t>
            </a:r>
            <a:r>
              <a:rPr lang="de-CH" sz="2000" dirty="0" smtClean="0"/>
              <a:t>Europa / </a:t>
            </a:r>
            <a:r>
              <a:rPr lang="fr-FR" sz="2000" i="1" dirty="0">
                <a:solidFill>
                  <a:srgbClr val="0070C0"/>
                </a:solidFill>
              </a:rPr>
              <a:t>Extension </a:t>
            </a:r>
            <a:r>
              <a:rPr lang="fr-FR" sz="2000" i="1" dirty="0" err="1">
                <a:solidFill>
                  <a:srgbClr val="0070C0"/>
                </a:solidFill>
              </a:rPr>
              <a:t>géospatiale</a:t>
            </a:r>
            <a:r>
              <a:rPr lang="fr-FR" sz="2000" i="1" dirty="0">
                <a:solidFill>
                  <a:srgbClr val="0070C0"/>
                </a:solidFill>
              </a:rPr>
              <a:t> de </a:t>
            </a:r>
            <a:r>
              <a:rPr lang="fr-FR" sz="2000" i="1" dirty="0" err="1">
                <a:solidFill>
                  <a:srgbClr val="0070C0"/>
                </a:solidFill>
              </a:rPr>
              <a:t>GeoDCAT</a:t>
            </a:r>
            <a:r>
              <a:rPr lang="fr-FR" sz="2000" i="1" dirty="0">
                <a:solidFill>
                  <a:srgbClr val="0070C0"/>
                </a:solidFill>
              </a:rPr>
              <a:t>-AP pour le profil d'application DCAT pour les portails de données en </a:t>
            </a:r>
            <a:r>
              <a:rPr lang="fr-FR" sz="2000" i="1" dirty="0" smtClean="0">
                <a:solidFill>
                  <a:srgbClr val="0070C0"/>
                </a:solidFill>
              </a:rPr>
              <a:t>Europe</a:t>
            </a:r>
            <a:r>
              <a:rPr lang="de-CH" sz="2000" dirty="0" smtClean="0"/>
              <a:t> </a:t>
            </a:r>
            <a:r>
              <a:rPr lang="de-CH" sz="2000" dirty="0"/>
              <a:t>(Version 1.0.1 - 2016-08-02)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1600" dirty="0" smtClean="0"/>
              <a:t>Ermöglicht die </a:t>
            </a:r>
            <a:r>
              <a:rPr lang="de-CH" sz="1600" dirty="0" err="1" smtClean="0"/>
              <a:t>sektor</a:t>
            </a:r>
            <a:r>
              <a:rPr lang="de-CH" sz="1600" dirty="0" smtClean="0"/>
              <a:t>- und plattformübergreifende gemeinsame </a:t>
            </a:r>
            <a:r>
              <a:rPr lang="de-CH" sz="1600" dirty="0"/>
              <a:t>Nutzung und Wiederverwendung von INSPIRE- und allgemeiner von Metadaten in Anlehnung an die Standards ISO 19115/19119 und die entsprechende XML-basierte Implementierung (ISO </a:t>
            </a:r>
            <a:r>
              <a:rPr lang="de-CH" sz="1600" dirty="0" smtClean="0"/>
              <a:t>19139) / </a:t>
            </a:r>
            <a:r>
              <a:rPr lang="fr-FR" sz="1600" i="1" dirty="0">
                <a:solidFill>
                  <a:srgbClr val="0070C0"/>
                </a:solidFill>
              </a:rPr>
              <a:t>Permet le partage et la réutilisation intersectoriels et multiplateformes d'INSPIRE et plus généralement des métadonnées selon les normes ISO 19115/19119 et la mise en œuvre correspondante basée sur XML (ISO 19139</a:t>
            </a:r>
            <a:r>
              <a:rPr lang="fr-FR" sz="1600" i="1" dirty="0" smtClean="0">
                <a:solidFill>
                  <a:srgbClr val="0070C0"/>
                </a:solidFill>
              </a:rPr>
              <a:t>).</a:t>
            </a:r>
            <a:endParaRPr lang="de-CH" sz="16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1600" dirty="0" smtClean="0"/>
              <a:t>definiert </a:t>
            </a:r>
            <a:r>
              <a:rPr lang="de-CH" sz="1600" dirty="0"/>
              <a:t>Transformationsregeln von INSPIRE-/ISO-Metadaten zu </a:t>
            </a:r>
            <a:r>
              <a:rPr lang="de-CH" sz="1600" dirty="0" smtClean="0"/>
              <a:t>DCAT-AP / </a:t>
            </a:r>
            <a:r>
              <a:rPr lang="fr-FR" sz="1600" i="1" dirty="0">
                <a:solidFill>
                  <a:srgbClr val="0070C0"/>
                </a:solidFill>
              </a:rPr>
              <a:t>définit les règles de transformation des métadonnées INSPIRE/ISO en </a:t>
            </a:r>
            <a:r>
              <a:rPr lang="fr-FR" sz="1600" i="1" dirty="0" smtClean="0">
                <a:solidFill>
                  <a:srgbClr val="0070C0"/>
                </a:solidFill>
              </a:rPr>
              <a:t>DCAT-AP</a:t>
            </a:r>
            <a:endParaRPr lang="de-CH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1600" dirty="0" smtClean="0"/>
              <a:t>De-facto-Standard-Metadaten-Austauschformat </a:t>
            </a:r>
            <a:r>
              <a:rPr lang="de-CH" sz="1600" dirty="0"/>
              <a:t>in europäischen </a:t>
            </a:r>
            <a:r>
              <a:rPr lang="de-CH" sz="1600" dirty="0" smtClean="0"/>
              <a:t>Datenkatalogen / </a:t>
            </a:r>
            <a:r>
              <a:rPr lang="fr-FR" sz="1600" i="1" dirty="0">
                <a:solidFill>
                  <a:srgbClr val="0070C0"/>
                </a:solidFill>
              </a:rPr>
              <a:t>format d'échange de métadonnées standard de facto dans les catalogues de données </a:t>
            </a:r>
            <a:r>
              <a:rPr lang="fr-FR" sz="1600" i="1" dirty="0" smtClean="0">
                <a:solidFill>
                  <a:srgbClr val="0070C0"/>
                </a:solidFill>
              </a:rPr>
              <a:t>européens</a:t>
            </a:r>
            <a:endParaRPr lang="de-CH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1600" dirty="0"/>
              <a:t>Entwurf für ein OGC (Open </a:t>
            </a:r>
            <a:r>
              <a:rPr lang="de-CH" sz="1600" dirty="0" err="1"/>
              <a:t>Geospatial</a:t>
            </a:r>
            <a:r>
              <a:rPr lang="de-CH" sz="1600" dirty="0"/>
              <a:t> </a:t>
            </a:r>
            <a:r>
              <a:rPr lang="de-CH" sz="1600" dirty="0" err="1"/>
              <a:t>Consortium</a:t>
            </a:r>
            <a:r>
              <a:rPr lang="de-CH" sz="1600" dirty="0"/>
              <a:t>) Best Practice Dokument (Version 2.0.1 - 2019-01-09</a:t>
            </a:r>
            <a:r>
              <a:rPr lang="de-CH" sz="1600" dirty="0" smtClean="0"/>
              <a:t>) / </a:t>
            </a:r>
            <a:r>
              <a:rPr lang="fr-FR" sz="1600" i="1" dirty="0" smtClean="0">
                <a:solidFill>
                  <a:srgbClr val="0070C0"/>
                </a:solidFill>
              </a:rPr>
              <a:t>projet </a:t>
            </a:r>
            <a:r>
              <a:rPr lang="fr-FR" sz="1600" i="1" dirty="0">
                <a:solidFill>
                  <a:srgbClr val="0070C0"/>
                </a:solidFill>
              </a:rPr>
              <a:t>de document sur les meilleures pratiques de l'OGC (Open </a:t>
            </a:r>
            <a:r>
              <a:rPr lang="fr-FR" sz="1600" i="1" dirty="0" err="1">
                <a:solidFill>
                  <a:srgbClr val="0070C0"/>
                </a:solidFill>
              </a:rPr>
              <a:t>Geospatial</a:t>
            </a:r>
            <a:r>
              <a:rPr lang="fr-FR" sz="1600" i="1" dirty="0">
                <a:solidFill>
                  <a:srgbClr val="0070C0"/>
                </a:solidFill>
              </a:rPr>
              <a:t> Consortium) (version 2.0.1 - 2019-01-09</a:t>
            </a:r>
            <a:r>
              <a:rPr lang="fr-FR" sz="1600" i="1" dirty="0" smtClean="0">
                <a:solidFill>
                  <a:srgbClr val="0070C0"/>
                </a:solidFill>
              </a:rPr>
              <a:t>).</a:t>
            </a:r>
            <a:endParaRPr lang="de-CH" sz="1600" dirty="0"/>
          </a:p>
          <a:p>
            <a:pPr marL="0" indent="0">
              <a:spcBef>
                <a:spcPts val="600"/>
              </a:spcBef>
              <a:buNone/>
            </a:pPr>
            <a:r>
              <a:rPr lang="de-CH" sz="1600" i="1" dirty="0"/>
              <a:t>Der Grad der Kompatibilität mit der neuesten Version von ISO 19115 (ISO 19115-1:2014) wurde nicht getestet</a:t>
            </a:r>
            <a:r>
              <a:rPr lang="de-CH" sz="1600" i="1" dirty="0" smtClean="0"/>
              <a:t>. / </a:t>
            </a:r>
            <a:r>
              <a:rPr lang="fr-FR" sz="1600" i="1" dirty="0" smtClean="0">
                <a:solidFill>
                  <a:srgbClr val="0070C0"/>
                </a:solidFill>
              </a:rPr>
              <a:t>Le </a:t>
            </a:r>
            <a:r>
              <a:rPr lang="fr-FR" sz="1600" i="1" dirty="0">
                <a:solidFill>
                  <a:srgbClr val="0070C0"/>
                </a:solidFill>
              </a:rPr>
              <a:t>niveau de compatibilité avec la dernière version de la norme ISO 19115 (ISO 19115-1:2014) n'a pas été testé.</a:t>
            </a:r>
            <a:endParaRPr lang="en-US" sz="1600" i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11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072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(Geo)DCAT </a:t>
            </a:r>
            <a:r>
              <a:rPr lang="en-US" dirty="0"/>
              <a:t>/ </a:t>
            </a:r>
            <a:r>
              <a:rPr lang="en-US" dirty="0" smtClean="0">
                <a:solidFill>
                  <a:srgbClr val="0070C0"/>
                </a:solidFill>
              </a:rPr>
              <a:t>(Geo)DCAT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353344"/>
            <a:ext cx="7265239" cy="42022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Kompatibilität</a:t>
            </a:r>
            <a:r>
              <a:rPr lang="en-US" sz="2000" b="1" dirty="0" smtClean="0"/>
              <a:t> </a:t>
            </a:r>
            <a:r>
              <a:rPr lang="en-US" sz="2000" b="1" dirty="0"/>
              <a:t>DCAT </a:t>
            </a:r>
            <a:r>
              <a:rPr lang="en-US" sz="2000" b="1" dirty="0" smtClean="0"/>
              <a:t>/ </a:t>
            </a:r>
            <a:r>
              <a:rPr lang="en-US" sz="2000" b="1" dirty="0" err="1" smtClean="0">
                <a:solidFill>
                  <a:srgbClr val="0071AE"/>
                </a:solidFill>
              </a:rPr>
              <a:t>Compatibilité</a:t>
            </a:r>
            <a:r>
              <a:rPr lang="en-US" sz="2000" b="1" dirty="0" smtClean="0">
                <a:solidFill>
                  <a:srgbClr val="0071AE"/>
                </a:solidFill>
              </a:rPr>
              <a:t> DCAT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/>
              <a:t>Kompatibilität</a:t>
            </a:r>
            <a:r>
              <a:rPr lang="en-US" sz="2000" b="1" dirty="0"/>
              <a:t> </a:t>
            </a:r>
            <a:r>
              <a:rPr lang="en-US" sz="2000" b="1" dirty="0" err="1" smtClean="0"/>
              <a:t>GeoDCAT</a:t>
            </a:r>
            <a:r>
              <a:rPr lang="en-US" sz="2000" b="1" dirty="0" smtClean="0"/>
              <a:t> / </a:t>
            </a:r>
            <a:r>
              <a:rPr lang="en-US" sz="2000" b="1" dirty="0" err="1">
                <a:solidFill>
                  <a:srgbClr val="0071AE"/>
                </a:solidFill>
              </a:rPr>
              <a:t>Compatibilité</a:t>
            </a:r>
            <a:r>
              <a:rPr lang="en-US" sz="2000" b="1" dirty="0">
                <a:solidFill>
                  <a:srgbClr val="0071AE"/>
                </a:solidFill>
              </a:rPr>
              <a:t> </a:t>
            </a:r>
            <a:r>
              <a:rPr lang="en-US" sz="2000" b="1" dirty="0" err="1" smtClean="0">
                <a:solidFill>
                  <a:srgbClr val="0071AE"/>
                </a:solidFill>
              </a:rPr>
              <a:t>GeoDCAT</a:t>
            </a:r>
            <a:endParaRPr lang="en-US" sz="2000" b="1" dirty="0">
              <a:solidFill>
                <a:srgbClr val="0071AE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71A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12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484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Heutige</a:t>
            </a:r>
            <a:r>
              <a:rPr lang="en-US" dirty="0"/>
              <a:t> </a:t>
            </a:r>
            <a:r>
              <a:rPr lang="en-US" dirty="0" err="1"/>
              <a:t>Bedeutung</a:t>
            </a:r>
            <a:r>
              <a:rPr lang="en-US" dirty="0"/>
              <a:t> der GM03 Norm? / </a:t>
            </a:r>
            <a:r>
              <a:rPr lang="en-US" dirty="0">
                <a:solidFill>
                  <a:srgbClr val="0071AE"/>
                </a:solidFill>
              </a:rPr>
              <a:t>Sens de la </a:t>
            </a:r>
            <a:r>
              <a:rPr lang="en-US" dirty="0" err="1">
                <a:solidFill>
                  <a:srgbClr val="0071AE"/>
                </a:solidFill>
              </a:rPr>
              <a:t>norme</a:t>
            </a:r>
            <a:r>
              <a:rPr lang="en-US" dirty="0">
                <a:solidFill>
                  <a:srgbClr val="0071AE"/>
                </a:solidFill>
              </a:rPr>
              <a:t> GM03 </a:t>
            </a:r>
            <a:r>
              <a:rPr lang="en-US" dirty="0" err="1">
                <a:solidFill>
                  <a:srgbClr val="0071AE"/>
                </a:solidFill>
              </a:rPr>
              <a:t>aujourd’hui</a:t>
            </a:r>
            <a:r>
              <a:rPr lang="en-US" dirty="0">
                <a:solidFill>
                  <a:srgbClr val="0071AE"/>
                </a:solidFill>
              </a:rPr>
              <a:t>?</a:t>
            </a:r>
            <a:br>
              <a:rPr lang="en-US" dirty="0">
                <a:solidFill>
                  <a:srgbClr val="0071AE"/>
                </a:solidFill>
              </a:rPr>
            </a:b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601261"/>
            <a:ext cx="7488000" cy="427014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Modell / </a:t>
            </a:r>
            <a:r>
              <a:rPr lang="en-US" sz="2000" b="1" dirty="0" err="1" smtClean="0">
                <a:solidFill>
                  <a:srgbClr val="0070C0"/>
                </a:solidFill>
              </a:rPr>
              <a:t>Modèle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 smtClean="0"/>
              <a:t>für</a:t>
            </a:r>
            <a:r>
              <a:rPr lang="en-US" sz="2000" dirty="0" smtClean="0"/>
              <a:t> </a:t>
            </a:r>
            <a:r>
              <a:rPr lang="en-US" sz="2000" dirty="0" err="1" smtClean="0"/>
              <a:t>Metadaten</a:t>
            </a:r>
            <a:r>
              <a:rPr lang="en-US" sz="2000" dirty="0" smtClean="0"/>
              <a:t> in der </a:t>
            </a:r>
            <a:r>
              <a:rPr lang="en-US" sz="2000" dirty="0" err="1" smtClean="0"/>
              <a:t>Schweiz</a:t>
            </a:r>
            <a:r>
              <a:rPr lang="en-US" sz="2000" dirty="0" smtClean="0"/>
              <a:t> (</a:t>
            </a:r>
            <a:r>
              <a:rPr lang="en-US" sz="2000" dirty="0" err="1" smtClean="0"/>
              <a:t>Geodaten</a:t>
            </a:r>
            <a:r>
              <a:rPr lang="en-US" sz="2000" dirty="0" smtClean="0"/>
              <a:t>, </a:t>
            </a:r>
            <a:r>
              <a:rPr lang="en-US" sz="2000" dirty="0" err="1" smtClean="0"/>
              <a:t>Geodienste</a:t>
            </a:r>
            <a:r>
              <a:rPr lang="en-US" sz="2000" dirty="0" smtClean="0"/>
              <a:t>) / </a:t>
            </a:r>
            <a:r>
              <a:rPr lang="en-US" sz="2000" dirty="0" err="1" smtClean="0">
                <a:solidFill>
                  <a:srgbClr val="0071AE"/>
                </a:solidFill>
              </a:rPr>
              <a:t>Modèle</a:t>
            </a:r>
            <a:r>
              <a:rPr lang="en-US" sz="2000" dirty="0" smtClean="0">
                <a:solidFill>
                  <a:srgbClr val="0071AE"/>
                </a:solidFill>
              </a:rPr>
              <a:t> pour les géométadonnées </a:t>
            </a:r>
            <a:r>
              <a:rPr lang="en-US" sz="2000" dirty="0" err="1" smtClean="0">
                <a:solidFill>
                  <a:srgbClr val="0071AE"/>
                </a:solidFill>
              </a:rPr>
              <a:t>en</a:t>
            </a:r>
            <a:r>
              <a:rPr lang="en-US" sz="2000" dirty="0" smtClean="0">
                <a:solidFill>
                  <a:srgbClr val="0071AE"/>
                </a:solidFill>
              </a:rPr>
              <a:t> Suisse (géodonnées, géoservices)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 smtClean="0"/>
              <a:t>für</a:t>
            </a:r>
            <a:r>
              <a:rPr lang="en-US" sz="2000" dirty="0" smtClean="0"/>
              <a:t> </a:t>
            </a:r>
            <a:r>
              <a:rPr lang="en-US" sz="2000" dirty="0"/>
              <a:t>geocat.ch / </a:t>
            </a:r>
            <a:r>
              <a:rPr lang="en-US" sz="2000" dirty="0" err="1">
                <a:solidFill>
                  <a:srgbClr val="0071AE"/>
                </a:solidFill>
              </a:rPr>
              <a:t>Modèle</a:t>
            </a:r>
            <a:r>
              <a:rPr lang="en-US" sz="2000" dirty="0">
                <a:solidFill>
                  <a:srgbClr val="0071AE"/>
                </a:solidFill>
              </a:rPr>
              <a:t> pour </a:t>
            </a:r>
            <a:r>
              <a:rPr lang="en-US" sz="2000" dirty="0" smtClean="0">
                <a:solidFill>
                  <a:srgbClr val="0071AE"/>
                </a:solidFill>
              </a:rPr>
              <a:t>geocat.ch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0" indent="0">
              <a:buNone/>
            </a:pPr>
            <a:r>
              <a:rPr lang="de-CH" sz="2000" b="1" dirty="0"/>
              <a:t>Mindestanforderungen an </a:t>
            </a:r>
            <a:r>
              <a:rPr lang="de-CH" sz="2000" b="1" dirty="0" smtClean="0"/>
              <a:t>Geometadaten / </a:t>
            </a:r>
            <a:r>
              <a:rPr lang="en-US" sz="2000" b="1" dirty="0" err="1">
                <a:solidFill>
                  <a:srgbClr val="0070C0"/>
                </a:solidFill>
              </a:rPr>
              <a:t>Exigences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minimales</a:t>
            </a:r>
            <a:r>
              <a:rPr lang="en-US" sz="2000" b="1" dirty="0">
                <a:solidFill>
                  <a:srgbClr val="0070C0"/>
                </a:solidFill>
              </a:rPr>
              <a:t> pour les </a:t>
            </a:r>
            <a:r>
              <a:rPr lang="en-US" sz="2000" b="1" dirty="0" smtClean="0">
                <a:solidFill>
                  <a:srgbClr val="0070C0"/>
                </a:solidFill>
              </a:rPr>
              <a:t>géométadonnées</a:t>
            </a:r>
            <a:endParaRPr lang="de-CH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CH" sz="2000" dirty="0" smtClean="0"/>
              <a:t>um </a:t>
            </a:r>
            <a:r>
              <a:rPr lang="de-CH" sz="2000" dirty="0"/>
              <a:t>eine optimale Nutzung von </a:t>
            </a:r>
            <a:r>
              <a:rPr lang="de-CH" sz="2000" dirty="0" err="1"/>
              <a:t>Geodaten</a:t>
            </a:r>
            <a:r>
              <a:rPr lang="de-CH" sz="2000" dirty="0"/>
              <a:t> / Geodiensten zu </a:t>
            </a:r>
            <a:r>
              <a:rPr lang="de-CH" sz="2000" dirty="0" smtClean="0"/>
              <a:t>ermöglichen</a:t>
            </a:r>
            <a:r>
              <a:rPr lang="en-US" sz="2000" dirty="0" smtClean="0"/>
              <a:t> / </a:t>
            </a:r>
            <a:r>
              <a:rPr lang="en-US" sz="2000" dirty="0" err="1" smtClean="0">
                <a:solidFill>
                  <a:srgbClr val="0070C0"/>
                </a:solidFill>
              </a:rPr>
              <a:t>afin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permettre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une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utilisation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optimale</a:t>
            </a:r>
            <a:r>
              <a:rPr lang="en-US" sz="2000" dirty="0" smtClean="0">
                <a:solidFill>
                  <a:srgbClr val="0070C0"/>
                </a:solidFill>
              </a:rPr>
              <a:t> des </a:t>
            </a:r>
            <a:r>
              <a:rPr lang="en-US" sz="2000" dirty="0">
                <a:solidFill>
                  <a:srgbClr val="0070C0"/>
                </a:solidFill>
              </a:rPr>
              <a:t>géodonnées / </a:t>
            </a:r>
            <a:r>
              <a:rPr lang="en-US" sz="2000" dirty="0" smtClean="0">
                <a:solidFill>
                  <a:srgbClr val="0070C0"/>
                </a:solidFill>
              </a:rPr>
              <a:t>géoservices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Um </a:t>
            </a:r>
            <a:r>
              <a:rPr lang="en-US" sz="2000" dirty="0" err="1" smtClean="0"/>
              <a:t>Geometadatenaustausch</a:t>
            </a:r>
            <a:r>
              <a:rPr lang="en-US" sz="2000" dirty="0" smtClean="0"/>
              <a:t> </a:t>
            </a:r>
            <a:r>
              <a:rPr lang="en-US" sz="2000" dirty="0" err="1" smtClean="0"/>
              <a:t>zu</a:t>
            </a:r>
            <a:r>
              <a:rPr lang="en-US" sz="2000" dirty="0" smtClean="0"/>
              <a:t> </a:t>
            </a:r>
            <a:r>
              <a:rPr lang="en-US" sz="2000" dirty="0" err="1" smtClean="0"/>
              <a:t>ermöglichen</a:t>
            </a:r>
            <a:r>
              <a:rPr lang="en-US" sz="2000" dirty="0" smtClean="0"/>
              <a:t> / </a:t>
            </a:r>
            <a:r>
              <a:rPr lang="en-US" sz="2000" dirty="0" err="1" smtClean="0">
                <a:solidFill>
                  <a:srgbClr val="0070C0"/>
                </a:solidFill>
              </a:rPr>
              <a:t>afin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permettre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l’échange</a:t>
            </a:r>
            <a:r>
              <a:rPr lang="en-US" sz="2000" dirty="0" smtClean="0">
                <a:solidFill>
                  <a:srgbClr val="0070C0"/>
                </a:solidFill>
              </a:rPr>
              <a:t> des géométadonnées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71AE"/>
              </a:solidFill>
            </a:endParaRPr>
          </a:p>
          <a:p>
            <a:endParaRPr lang="en-US" sz="2000" dirty="0" smtClean="0">
              <a:solidFill>
                <a:srgbClr val="0071AE"/>
              </a:solidFill>
            </a:endParaRPr>
          </a:p>
          <a:p>
            <a:endParaRPr lang="en-US" sz="2000" dirty="0">
              <a:solidFill>
                <a:srgbClr val="0071AE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0071A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13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950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Geometadaten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? / </a:t>
            </a:r>
            <a:r>
              <a:rPr lang="en-US" dirty="0" err="1" smtClean="0">
                <a:solidFill>
                  <a:srgbClr val="0071AE"/>
                </a:solidFill>
              </a:rPr>
              <a:t>Profil</a:t>
            </a:r>
            <a:r>
              <a:rPr lang="en-US" dirty="0" smtClean="0">
                <a:solidFill>
                  <a:srgbClr val="0071AE"/>
                </a:solidFill>
              </a:rPr>
              <a:t> de géométadonnées?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2129590"/>
            <a:ext cx="7194856" cy="1913022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err="1" smtClean="0"/>
              <a:t>Vorschlag</a:t>
            </a:r>
            <a:r>
              <a:rPr lang="en-US" sz="2000" b="1" dirty="0" smtClean="0"/>
              <a:t> / proposition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/>
              <a:t>INSPIRE/ISO/(Geo)DCAT </a:t>
            </a:r>
            <a:r>
              <a:rPr lang="en-US" sz="2000" b="1" dirty="0" err="1" smtClean="0"/>
              <a:t>Geometadaten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Profil</a:t>
            </a:r>
            <a:r>
              <a:rPr lang="en-US" sz="2000" b="1" dirty="0" smtClean="0"/>
              <a:t> </a:t>
            </a:r>
            <a:r>
              <a:rPr lang="en-US" sz="2000" dirty="0" err="1" smtClean="0"/>
              <a:t>für</a:t>
            </a:r>
            <a:r>
              <a:rPr lang="en-US" sz="2000" dirty="0" smtClean="0"/>
              <a:t> die </a:t>
            </a:r>
            <a:r>
              <a:rPr lang="en-US" sz="2000" dirty="0" err="1" smtClean="0"/>
              <a:t>Schweiz</a:t>
            </a:r>
            <a:r>
              <a:rPr lang="en-US" sz="2000" dirty="0" smtClean="0"/>
              <a:t> </a:t>
            </a:r>
            <a:r>
              <a:rPr lang="en-US" sz="2000" dirty="0" err="1" smtClean="0"/>
              <a:t>erstellen</a:t>
            </a:r>
            <a:r>
              <a:rPr lang="en-US" sz="2000" dirty="0" smtClean="0"/>
              <a:t> / </a:t>
            </a:r>
            <a:r>
              <a:rPr lang="en-US" sz="2000" dirty="0" err="1" smtClean="0">
                <a:solidFill>
                  <a:srgbClr val="0071AE"/>
                </a:solidFill>
              </a:rPr>
              <a:t>Elaborer</a:t>
            </a:r>
            <a:r>
              <a:rPr lang="en-US" sz="2000" dirty="0" smtClean="0">
                <a:solidFill>
                  <a:srgbClr val="0071AE"/>
                </a:solidFill>
              </a:rPr>
              <a:t> un </a:t>
            </a:r>
            <a:r>
              <a:rPr lang="en-US" sz="2000" b="1" dirty="0" err="1" smtClean="0">
                <a:solidFill>
                  <a:srgbClr val="0071AE"/>
                </a:solidFill>
              </a:rPr>
              <a:t>profil</a:t>
            </a:r>
            <a:r>
              <a:rPr lang="en-US" sz="2000" b="1" dirty="0" smtClean="0">
                <a:solidFill>
                  <a:srgbClr val="0071AE"/>
                </a:solidFill>
              </a:rPr>
              <a:t> INSPIRE/ISO/(Geo)DCAT de </a:t>
            </a:r>
            <a:r>
              <a:rPr lang="en-US" sz="2000" b="1" dirty="0" err="1" smtClean="0">
                <a:solidFill>
                  <a:srgbClr val="0071AE"/>
                </a:solidFill>
              </a:rPr>
              <a:t>métadonnées</a:t>
            </a:r>
            <a:r>
              <a:rPr lang="en-US" sz="2000" b="1" dirty="0" smtClean="0">
                <a:solidFill>
                  <a:srgbClr val="0071AE"/>
                </a:solidFill>
              </a:rPr>
              <a:t> </a:t>
            </a:r>
            <a:r>
              <a:rPr lang="en-US" sz="2000" dirty="0" smtClean="0">
                <a:solidFill>
                  <a:srgbClr val="0071AE"/>
                </a:solidFill>
              </a:rPr>
              <a:t>pour la Suisse</a:t>
            </a:r>
            <a:endParaRPr lang="en-US" sz="2000" dirty="0">
              <a:solidFill>
                <a:srgbClr val="0071AE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0071A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14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6149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Geometadaten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? / </a:t>
            </a:r>
            <a:r>
              <a:rPr lang="en-US" dirty="0" err="1" smtClean="0">
                <a:solidFill>
                  <a:srgbClr val="0071AE"/>
                </a:solidFill>
              </a:rPr>
              <a:t>Profil</a:t>
            </a:r>
            <a:r>
              <a:rPr lang="en-US" dirty="0" smtClean="0">
                <a:solidFill>
                  <a:srgbClr val="0071AE"/>
                </a:solidFill>
              </a:rPr>
              <a:t> de géométadonnées?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224639"/>
            <a:ext cx="7194856" cy="4851925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err="1" smtClean="0"/>
              <a:t>Liste</a:t>
            </a:r>
            <a:r>
              <a:rPr lang="en-US" sz="2000" dirty="0" smtClean="0"/>
              <a:t> der </a:t>
            </a:r>
            <a:r>
              <a:rPr lang="en-US" sz="2000" dirty="0" err="1" smtClean="0"/>
              <a:t>nötige</a:t>
            </a:r>
            <a:r>
              <a:rPr lang="en-US" sz="2000" dirty="0" smtClean="0"/>
              <a:t> </a:t>
            </a:r>
            <a:r>
              <a:rPr lang="en-US" sz="2000" dirty="0" err="1" smtClean="0"/>
              <a:t>Geometadaten</a:t>
            </a:r>
            <a:r>
              <a:rPr lang="en-US" sz="2000" dirty="0" smtClean="0"/>
              <a:t> </a:t>
            </a:r>
            <a:r>
              <a:rPr lang="en-US" sz="2000" dirty="0" err="1" smtClean="0"/>
              <a:t>für</a:t>
            </a:r>
            <a:r>
              <a:rPr lang="en-US" sz="2000" dirty="0" smtClean="0"/>
              <a:t> die </a:t>
            </a:r>
            <a:r>
              <a:rPr lang="en-US" sz="2000" dirty="0" err="1"/>
              <a:t>nationale</a:t>
            </a:r>
            <a:r>
              <a:rPr lang="en-US" sz="2000" dirty="0"/>
              <a:t> </a:t>
            </a:r>
            <a:r>
              <a:rPr lang="en-US" sz="2000" dirty="0" err="1" smtClean="0"/>
              <a:t>Geodaten</a:t>
            </a:r>
            <a:r>
              <a:rPr lang="en-US" sz="2000" dirty="0" smtClean="0"/>
              <a:t> </a:t>
            </a:r>
            <a:r>
              <a:rPr lang="en-US" sz="2000" dirty="0" err="1" smtClean="0"/>
              <a:t>Infrastuktur</a:t>
            </a:r>
            <a:r>
              <a:rPr lang="en-US" sz="2000" dirty="0" smtClean="0"/>
              <a:t> (</a:t>
            </a:r>
            <a:r>
              <a:rPr lang="en-US" sz="2000" b="1" dirty="0" smtClean="0"/>
              <a:t>NGDI</a:t>
            </a:r>
            <a:r>
              <a:rPr lang="en-US" sz="2000" dirty="0" smtClean="0"/>
              <a:t>) / </a:t>
            </a:r>
            <a:r>
              <a:rPr lang="en-US" sz="2000" dirty="0" err="1" smtClean="0">
                <a:solidFill>
                  <a:srgbClr val="0071AE"/>
                </a:solidFill>
              </a:rPr>
              <a:t>Liste</a:t>
            </a:r>
            <a:r>
              <a:rPr lang="en-US" sz="2000" dirty="0" smtClean="0">
                <a:solidFill>
                  <a:srgbClr val="0071AE"/>
                </a:solidFill>
              </a:rPr>
              <a:t> des géométadonnées </a:t>
            </a:r>
            <a:r>
              <a:rPr lang="en-US" sz="2000" dirty="0" err="1" smtClean="0">
                <a:solidFill>
                  <a:srgbClr val="0071AE"/>
                </a:solidFill>
              </a:rPr>
              <a:t>nécessaires</a:t>
            </a:r>
            <a:r>
              <a:rPr lang="en-US" sz="2000" dirty="0" smtClean="0">
                <a:solidFill>
                  <a:srgbClr val="0071AE"/>
                </a:solidFill>
              </a:rPr>
              <a:t> pour </a:t>
            </a:r>
            <a:r>
              <a:rPr lang="en-US" sz="2000" dirty="0" err="1" smtClean="0">
                <a:solidFill>
                  <a:srgbClr val="0071AE"/>
                </a:solidFill>
              </a:rPr>
              <a:t>l’infrastructure</a:t>
            </a:r>
            <a:r>
              <a:rPr lang="en-US" sz="2000" dirty="0" smtClean="0">
                <a:solidFill>
                  <a:srgbClr val="0071AE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nationale</a:t>
            </a:r>
            <a:r>
              <a:rPr lang="en-US" sz="2000" dirty="0" smtClean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données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géographiques</a:t>
            </a:r>
            <a:r>
              <a:rPr lang="en-US" sz="2000" dirty="0" smtClean="0">
                <a:solidFill>
                  <a:srgbClr val="0070C0"/>
                </a:solidFill>
              </a:rPr>
              <a:t> (</a:t>
            </a:r>
            <a:r>
              <a:rPr lang="en-US" sz="2000" b="1" dirty="0" smtClean="0">
                <a:solidFill>
                  <a:srgbClr val="0070C0"/>
                </a:solidFill>
              </a:rPr>
              <a:t>INDG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/>
              <a:t>INSPIRE</a:t>
            </a:r>
            <a:r>
              <a:rPr lang="en-US" sz="2000" dirty="0" smtClean="0"/>
              <a:t>-</a:t>
            </a:r>
            <a:r>
              <a:rPr lang="en-US" sz="2000" dirty="0" err="1" smtClean="0"/>
              <a:t>Konformität</a:t>
            </a:r>
            <a:r>
              <a:rPr lang="en-US" sz="2000" dirty="0" smtClean="0"/>
              <a:t> / </a:t>
            </a:r>
            <a:r>
              <a:rPr lang="en-US" sz="2000" dirty="0" err="1" smtClean="0">
                <a:solidFill>
                  <a:srgbClr val="0070C0"/>
                </a:solidFill>
              </a:rPr>
              <a:t>Conformité</a:t>
            </a:r>
            <a:r>
              <a:rPr lang="en-US" sz="2000" dirty="0" smtClean="0">
                <a:solidFill>
                  <a:srgbClr val="0070C0"/>
                </a:solidFill>
              </a:rPr>
              <a:t> avec </a:t>
            </a:r>
            <a:r>
              <a:rPr lang="en-US" sz="2000" b="1" dirty="0" smtClean="0">
                <a:solidFill>
                  <a:srgbClr val="0070C0"/>
                </a:solidFill>
              </a:rPr>
              <a:t>INSPIRE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/>
              <a:t>ISO</a:t>
            </a:r>
            <a:r>
              <a:rPr lang="en-US" sz="2000" dirty="0" smtClean="0"/>
              <a:t> </a:t>
            </a:r>
            <a:r>
              <a:rPr lang="en-US" sz="2000" dirty="0"/>
              <a:t>- </a:t>
            </a:r>
            <a:r>
              <a:rPr lang="en-US" sz="2000" dirty="0" err="1"/>
              <a:t>Exigences</a:t>
            </a:r>
            <a:r>
              <a:rPr lang="en-US" sz="2000" dirty="0"/>
              <a:t> de </a:t>
            </a:r>
            <a:r>
              <a:rPr lang="en-US" sz="2000" dirty="0" err="1"/>
              <a:t>conformité</a:t>
            </a:r>
            <a:r>
              <a:rPr lang="en-US" sz="2000" dirty="0"/>
              <a:t> ISO 19115-1, ISO </a:t>
            </a:r>
            <a:r>
              <a:rPr lang="en-US" sz="2000" dirty="0" smtClean="0"/>
              <a:t>19115-2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err="1"/>
              <a:t>Kompatibilität</a:t>
            </a:r>
            <a:r>
              <a:rPr lang="en-US" sz="2000" dirty="0"/>
              <a:t> / </a:t>
            </a:r>
            <a:r>
              <a:rPr lang="en-US" sz="2000" dirty="0" err="1">
                <a:solidFill>
                  <a:srgbClr val="0070C0"/>
                </a:solidFill>
              </a:rPr>
              <a:t>compatibilité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DCAT / </a:t>
            </a:r>
            <a:r>
              <a:rPr lang="en-US" sz="2000" b="1" dirty="0" err="1"/>
              <a:t>GeoDCAT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inkl</a:t>
            </a:r>
            <a:r>
              <a:rPr lang="en-US" sz="2000" dirty="0"/>
              <a:t>. attribute </a:t>
            </a:r>
            <a:r>
              <a:rPr lang="en-US" sz="2000" dirty="0" err="1"/>
              <a:t>für</a:t>
            </a:r>
            <a:r>
              <a:rPr lang="en-US" sz="2000" dirty="0"/>
              <a:t> die Mapping </a:t>
            </a:r>
            <a:r>
              <a:rPr lang="en-US" sz="2000" dirty="0" err="1"/>
              <a:t>mit</a:t>
            </a:r>
            <a:r>
              <a:rPr lang="en-US" sz="2000" dirty="0"/>
              <a:t> opendata.swiss / </a:t>
            </a:r>
            <a:r>
              <a:rPr lang="en-US" sz="2000" dirty="0" err="1">
                <a:solidFill>
                  <a:srgbClr val="0070C0"/>
                </a:solidFill>
              </a:rPr>
              <a:t>inclus</a:t>
            </a:r>
            <a:r>
              <a:rPr lang="en-US" sz="2000" dirty="0">
                <a:solidFill>
                  <a:srgbClr val="0070C0"/>
                </a:solidFill>
              </a:rPr>
              <a:t> les </a:t>
            </a:r>
            <a:r>
              <a:rPr lang="en-US" sz="2000" dirty="0" err="1">
                <a:solidFill>
                  <a:srgbClr val="0070C0"/>
                </a:solidFill>
              </a:rPr>
              <a:t>attributs</a:t>
            </a:r>
            <a:r>
              <a:rPr lang="en-US" sz="2000" dirty="0">
                <a:solidFill>
                  <a:srgbClr val="0070C0"/>
                </a:solidFill>
              </a:rPr>
              <a:t> pour le </a:t>
            </a:r>
            <a:r>
              <a:rPr lang="en-US" sz="2000" dirty="0">
                <a:solidFill>
                  <a:srgbClr val="0071AE"/>
                </a:solidFill>
              </a:rPr>
              <a:t>mapping avec </a:t>
            </a:r>
            <a:r>
              <a:rPr lang="en-US" sz="2000" dirty="0" smtClean="0">
                <a:solidFill>
                  <a:srgbClr val="0071AE"/>
                </a:solidFill>
              </a:rPr>
              <a:t>opendata.swiss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/>
              <a:t>GM03 Core </a:t>
            </a:r>
            <a:r>
              <a:rPr lang="en-US" sz="2000" dirty="0"/>
              <a:t>Attribute </a:t>
            </a:r>
            <a:r>
              <a:rPr lang="en-US" sz="2000" dirty="0" smtClean="0"/>
              <a:t>/ </a:t>
            </a:r>
            <a:r>
              <a:rPr lang="en-US" sz="2000" dirty="0" err="1" smtClean="0">
                <a:solidFill>
                  <a:srgbClr val="0071AE"/>
                </a:solidFill>
              </a:rPr>
              <a:t>Attributs</a:t>
            </a:r>
            <a:r>
              <a:rPr lang="en-US" sz="2000" dirty="0" smtClean="0">
                <a:solidFill>
                  <a:srgbClr val="0071AE"/>
                </a:solidFill>
              </a:rPr>
              <a:t> </a:t>
            </a:r>
            <a:r>
              <a:rPr lang="en-US" sz="2000" dirty="0">
                <a:solidFill>
                  <a:srgbClr val="0071AE"/>
                </a:solidFill>
              </a:rPr>
              <a:t>de </a:t>
            </a:r>
            <a:r>
              <a:rPr lang="en-US" sz="2000" b="1" dirty="0">
                <a:solidFill>
                  <a:srgbClr val="0071AE"/>
                </a:solidFill>
              </a:rPr>
              <a:t>GM03 </a:t>
            </a:r>
            <a:r>
              <a:rPr lang="en-US" sz="2000" b="1" dirty="0" smtClean="0">
                <a:solidFill>
                  <a:srgbClr val="0071AE"/>
                </a:solidFill>
              </a:rPr>
              <a:t>Core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/>
              <a:t>GM03 </a:t>
            </a:r>
            <a:r>
              <a:rPr lang="en-US" sz="2000" dirty="0" err="1" smtClean="0"/>
              <a:t>andere</a:t>
            </a:r>
            <a:r>
              <a:rPr lang="en-US" sz="2000" dirty="0" smtClean="0"/>
              <a:t> </a:t>
            </a:r>
            <a:r>
              <a:rPr lang="en-US" sz="2000" dirty="0" err="1" smtClean="0"/>
              <a:t>nötige</a:t>
            </a:r>
            <a:r>
              <a:rPr lang="en-US" sz="2000" dirty="0" smtClean="0"/>
              <a:t> </a:t>
            </a:r>
            <a:r>
              <a:rPr lang="en-US" sz="2000" dirty="0"/>
              <a:t>Attribute / </a:t>
            </a:r>
            <a:r>
              <a:rPr lang="en-US" sz="2000" dirty="0" err="1" smtClean="0">
                <a:solidFill>
                  <a:srgbClr val="0071AE"/>
                </a:solidFill>
              </a:rPr>
              <a:t>Autres</a:t>
            </a:r>
            <a:r>
              <a:rPr lang="en-US" sz="2000" dirty="0" smtClean="0">
                <a:solidFill>
                  <a:srgbClr val="0071AE"/>
                </a:solidFill>
              </a:rPr>
              <a:t> </a:t>
            </a:r>
            <a:r>
              <a:rPr lang="en-US" sz="2000" dirty="0" err="1" smtClean="0">
                <a:solidFill>
                  <a:srgbClr val="0071AE"/>
                </a:solidFill>
              </a:rPr>
              <a:t>attributs</a:t>
            </a:r>
            <a:r>
              <a:rPr lang="en-US" sz="2000" dirty="0" smtClean="0">
                <a:solidFill>
                  <a:srgbClr val="0071AE"/>
                </a:solidFill>
              </a:rPr>
              <a:t> </a:t>
            </a:r>
            <a:r>
              <a:rPr lang="en-US" sz="2000" dirty="0" err="1" smtClean="0">
                <a:solidFill>
                  <a:srgbClr val="0071AE"/>
                </a:solidFill>
              </a:rPr>
              <a:t>nécessaires</a:t>
            </a:r>
            <a:r>
              <a:rPr lang="en-US" sz="2000" dirty="0" smtClean="0">
                <a:solidFill>
                  <a:srgbClr val="0071AE"/>
                </a:solidFill>
              </a:rPr>
              <a:t> de </a:t>
            </a:r>
            <a:r>
              <a:rPr lang="en-US" sz="2000" b="1" dirty="0" smtClean="0">
                <a:solidFill>
                  <a:srgbClr val="0071AE"/>
                </a:solidFill>
              </a:rPr>
              <a:t>GM03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err="1"/>
              <a:t>S</a:t>
            </a:r>
            <a:r>
              <a:rPr lang="en-US" sz="2000" dirty="0" err="1" smtClean="0"/>
              <a:t>chweizerisch</a:t>
            </a:r>
            <a:r>
              <a:rPr lang="en-US" sz="2000" dirty="0" smtClean="0"/>
              <a:t> </a:t>
            </a:r>
            <a:r>
              <a:rPr lang="en-US" sz="2000" dirty="0" err="1" smtClean="0"/>
              <a:t>Erweiterungen</a:t>
            </a:r>
            <a:r>
              <a:rPr lang="en-US" sz="2000" dirty="0" smtClean="0"/>
              <a:t> (</a:t>
            </a:r>
            <a:r>
              <a:rPr lang="en-US" sz="2000" b="1" dirty="0" smtClean="0"/>
              <a:t>BGDI</a:t>
            </a:r>
            <a:r>
              <a:rPr lang="en-US" sz="2000" dirty="0" smtClean="0"/>
              <a:t> Template) / </a:t>
            </a:r>
            <a:r>
              <a:rPr lang="en-US" sz="2000" dirty="0">
                <a:solidFill>
                  <a:srgbClr val="0071AE"/>
                </a:solidFill>
              </a:rPr>
              <a:t>E</a:t>
            </a:r>
            <a:r>
              <a:rPr lang="en-US" sz="2000" dirty="0" smtClean="0">
                <a:solidFill>
                  <a:srgbClr val="0071AE"/>
                </a:solidFill>
              </a:rPr>
              <a:t>xtensions </a:t>
            </a:r>
            <a:r>
              <a:rPr lang="en-US" sz="2000" dirty="0" err="1" smtClean="0">
                <a:solidFill>
                  <a:srgbClr val="0071AE"/>
                </a:solidFill>
              </a:rPr>
              <a:t>suisses</a:t>
            </a:r>
            <a:r>
              <a:rPr lang="en-US" sz="2000" dirty="0" smtClean="0">
                <a:solidFill>
                  <a:srgbClr val="0071AE"/>
                </a:solidFill>
              </a:rPr>
              <a:t> (</a:t>
            </a:r>
            <a:r>
              <a:rPr lang="en-US" sz="2000" dirty="0" err="1" smtClean="0">
                <a:solidFill>
                  <a:srgbClr val="0071AE"/>
                </a:solidFill>
              </a:rPr>
              <a:t>modèle</a:t>
            </a:r>
            <a:r>
              <a:rPr lang="en-US" sz="2000" dirty="0" smtClean="0">
                <a:solidFill>
                  <a:srgbClr val="0071AE"/>
                </a:solidFill>
              </a:rPr>
              <a:t> </a:t>
            </a:r>
            <a:r>
              <a:rPr lang="en-US" sz="2000" b="1" dirty="0" smtClean="0">
                <a:solidFill>
                  <a:srgbClr val="0071AE"/>
                </a:solidFill>
              </a:rPr>
              <a:t>BGDI</a:t>
            </a:r>
            <a:r>
              <a:rPr lang="en-US" sz="2000" dirty="0" smtClean="0">
                <a:solidFill>
                  <a:srgbClr val="0071AE"/>
                </a:solidFill>
              </a:rPr>
              <a:t>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15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444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Geometadaten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? / </a:t>
            </a:r>
            <a:r>
              <a:rPr lang="en-US" dirty="0" err="1" smtClean="0">
                <a:solidFill>
                  <a:srgbClr val="0071AE"/>
                </a:solidFill>
              </a:rPr>
              <a:t>Profil</a:t>
            </a:r>
            <a:r>
              <a:rPr lang="en-US" dirty="0" smtClean="0">
                <a:solidFill>
                  <a:srgbClr val="0071AE"/>
                </a:solidFill>
              </a:rPr>
              <a:t> de géométadonnées?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5999" y="1756611"/>
            <a:ext cx="7194857" cy="4307304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/>
              <a:t>Ziel</a:t>
            </a:r>
            <a:r>
              <a:rPr lang="en-US" sz="2000" b="1" dirty="0" smtClean="0"/>
              <a:t> / </a:t>
            </a:r>
            <a:r>
              <a:rPr lang="en-US" sz="2000" b="1" dirty="0" err="1" smtClean="0"/>
              <a:t>Vorteile</a:t>
            </a:r>
            <a:endParaRPr lang="en-US" sz="2000" b="1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 smtClean="0"/>
              <a:t>Einfachere</a:t>
            </a:r>
            <a:r>
              <a:rPr lang="en-US" sz="2000" dirty="0" smtClean="0"/>
              <a:t> </a:t>
            </a:r>
            <a:r>
              <a:rPr lang="en-US" sz="2000" dirty="0" err="1" smtClean="0"/>
              <a:t>Wartung</a:t>
            </a:r>
            <a:r>
              <a:rPr lang="en-US" sz="2000" dirty="0" smtClean="0"/>
              <a:t> / </a:t>
            </a:r>
            <a:r>
              <a:rPr lang="en-US" sz="2000" dirty="0" smtClean="0">
                <a:solidFill>
                  <a:srgbClr val="0070C0"/>
                </a:solidFill>
              </a:rPr>
              <a:t>Maintenance plus </a:t>
            </a:r>
            <a:r>
              <a:rPr lang="en-US" sz="2000" dirty="0" err="1" smtClean="0">
                <a:solidFill>
                  <a:srgbClr val="0070C0"/>
                </a:solidFill>
              </a:rPr>
              <a:t>aisée</a:t>
            </a:r>
            <a:endParaRPr lang="en-US" sz="20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 smtClean="0"/>
              <a:t>Weniger</a:t>
            </a:r>
            <a:r>
              <a:rPr lang="en-US" sz="2000" dirty="0" smtClean="0"/>
              <a:t> Attribute (eventual ca. 60) / </a:t>
            </a:r>
            <a:r>
              <a:rPr lang="en-US" sz="2000" dirty="0" err="1" smtClean="0">
                <a:solidFill>
                  <a:srgbClr val="0071AE"/>
                </a:solidFill>
              </a:rPr>
              <a:t>Moins</a:t>
            </a:r>
            <a:r>
              <a:rPr lang="en-US" sz="2000" dirty="0" smtClean="0">
                <a:solidFill>
                  <a:srgbClr val="0071AE"/>
                </a:solidFill>
              </a:rPr>
              <a:t> </a:t>
            </a:r>
            <a:r>
              <a:rPr lang="en-US" sz="2000" dirty="0" err="1" smtClean="0">
                <a:solidFill>
                  <a:srgbClr val="0071AE"/>
                </a:solidFill>
              </a:rPr>
              <a:t>d’attributs</a:t>
            </a:r>
            <a:r>
              <a:rPr lang="en-US" sz="2000" dirty="0" smtClean="0">
                <a:solidFill>
                  <a:srgbClr val="0071AE"/>
                </a:solidFill>
              </a:rPr>
              <a:t> (environ 60)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 smtClean="0"/>
              <a:t>Qualität</a:t>
            </a:r>
            <a:r>
              <a:rPr lang="en-US" sz="2000" dirty="0" smtClean="0"/>
              <a:t> der </a:t>
            </a:r>
            <a:r>
              <a:rPr lang="en-US" sz="2000" dirty="0" err="1" smtClean="0"/>
              <a:t>Metadaten</a:t>
            </a:r>
            <a:r>
              <a:rPr lang="en-US" sz="2000" dirty="0" smtClean="0"/>
              <a:t> </a:t>
            </a:r>
            <a:r>
              <a:rPr lang="en-US" sz="2000" dirty="0" err="1" smtClean="0"/>
              <a:t>wird</a:t>
            </a:r>
            <a:r>
              <a:rPr lang="en-US" sz="2000" dirty="0" smtClean="0"/>
              <a:t> </a:t>
            </a:r>
            <a:r>
              <a:rPr lang="en-US" sz="2000" dirty="0" err="1" smtClean="0"/>
              <a:t>höher</a:t>
            </a:r>
            <a:r>
              <a:rPr lang="en-US" sz="2000" dirty="0" smtClean="0"/>
              <a:t> / </a:t>
            </a:r>
            <a:r>
              <a:rPr lang="en-US" sz="2000" dirty="0" smtClean="0">
                <a:solidFill>
                  <a:srgbClr val="0071AE"/>
                </a:solidFill>
              </a:rPr>
              <a:t>Augmentation de la </a:t>
            </a:r>
            <a:r>
              <a:rPr lang="en-US" sz="2000" dirty="0" err="1" smtClean="0">
                <a:solidFill>
                  <a:srgbClr val="0071AE"/>
                </a:solidFill>
              </a:rPr>
              <a:t>qualité</a:t>
            </a:r>
            <a:r>
              <a:rPr lang="en-US" sz="2000" dirty="0" smtClean="0">
                <a:solidFill>
                  <a:srgbClr val="0071AE"/>
                </a:solidFill>
              </a:rPr>
              <a:t> des </a:t>
            </a:r>
            <a:r>
              <a:rPr lang="en-US" sz="2000" dirty="0" err="1" smtClean="0">
                <a:solidFill>
                  <a:srgbClr val="0071AE"/>
                </a:solidFill>
              </a:rPr>
              <a:t>métadonnées</a:t>
            </a:r>
            <a:endParaRPr lang="en-US" sz="2000" dirty="0">
              <a:solidFill>
                <a:srgbClr val="0071AE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71AE"/>
              </a:solidFill>
            </a:endParaRPr>
          </a:p>
          <a:p>
            <a:endParaRPr lang="en-US" sz="2000" dirty="0">
              <a:solidFill>
                <a:srgbClr val="0071AE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0071A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16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349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Geometadaten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? / </a:t>
            </a:r>
            <a:r>
              <a:rPr lang="en-US" dirty="0" err="1">
                <a:solidFill>
                  <a:srgbClr val="0071AE"/>
                </a:solidFill>
              </a:rPr>
              <a:t>Profil</a:t>
            </a:r>
            <a:r>
              <a:rPr lang="en-US" dirty="0">
                <a:solidFill>
                  <a:srgbClr val="0071AE"/>
                </a:solidFill>
              </a:rPr>
              <a:t> de géométadonnées?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6000" y="1756611"/>
            <a:ext cx="7488000" cy="4006515"/>
          </a:xfrm>
        </p:spPr>
        <p:txBody>
          <a:bodyPr/>
          <a:lstStyle/>
          <a:p>
            <a:pPr marL="0" indent="0">
              <a:buNone/>
            </a:pPr>
            <a:r>
              <a:rPr lang="fr-CH" sz="2000" b="1" dirty="0" err="1" smtClean="0"/>
              <a:t>Schritte</a:t>
            </a:r>
            <a:r>
              <a:rPr lang="fr-CH" sz="2000" b="1" dirty="0" smtClean="0"/>
              <a:t> / </a:t>
            </a:r>
            <a:r>
              <a:rPr lang="fr-CH" sz="2000" b="1" dirty="0" smtClean="0">
                <a:solidFill>
                  <a:srgbClr val="0070C0"/>
                </a:solidFill>
              </a:rPr>
              <a:t>Etapes</a:t>
            </a:r>
            <a:endParaRPr lang="fr-CH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CH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Regeln</a:t>
            </a:r>
            <a:r>
              <a:rPr lang="en-US" sz="2000" dirty="0" smtClean="0"/>
              <a:t> </a:t>
            </a:r>
            <a:r>
              <a:rPr lang="en-US" sz="2000" dirty="0" err="1" smtClean="0"/>
              <a:t>für</a:t>
            </a:r>
            <a:r>
              <a:rPr lang="en-US" sz="2000" dirty="0" smtClean="0"/>
              <a:t> die </a:t>
            </a:r>
            <a:r>
              <a:rPr lang="en-US" sz="2000" dirty="0" err="1" smtClean="0"/>
              <a:t>Erstellung</a:t>
            </a:r>
            <a:r>
              <a:rPr lang="en-US" sz="2000" dirty="0" smtClean="0"/>
              <a:t> von Profile </a:t>
            </a:r>
            <a:r>
              <a:rPr lang="en-US" sz="2000" dirty="0" err="1" smtClean="0"/>
              <a:t>studieren</a:t>
            </a:r>
            <a:r>
              <a:rPr lang="en-US" sz="2000" dirty="0" smtClean="0"/>
              <a:t> / </a:t>
            </a:r>
            <a:r>
              <a:rPr lang="en-US" sz="2000" dirty="0" err="1" smtClean="0">
                <a:solidFill>
                  <a:srgbClr val="0070C0"/>
                </a:solidFill>
              </a:rPr>
              <a:t>Etudier</a:t>
            </a:r>
            <a:r>
              <a:rPr lang="en-US" sz="2000" dirty="0" smtClean="0">
                <a:solidFill>
                  <a:srgbClr val="0070C0"/>
                </a:solidFill>
              </a:rPr>
              <a:t> les </a:t>
            </a:r>
            <a:r>
              <a:rPr lang="en-US" sz="2000" dirty="0" err="1" smtClean="0">
                <a:solidFill>
                  <a:srgbClr val="0070C0"/>
                </a:solidFill>
              </a:rPr>
              <a:t>règles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de </a:t>
            </a:r>
            <a:r>
              <a:rPr lang="en-US" sz="2000" dirty="0" err="1">
                <a:solidFill>
                  <a:srgbClr val="0070C0"/>
                </a:solidFill>
              </a:rPr>
              <a:t>création</a:t>
            </a:r>
            <a:r>
              <a:rPr lang="en-US" sz="2000" dirty="0">
                <a:solidFill>
                  <a:srgbClr val="0070C0"/>
                </a:solidFill>
              </a:rPr>
              <a:t> de </a:t>
            </a:r>
            <a:r>
              <a:rPr lang="en-US" sz="2000" dirty="0" err="1" smtClean="0">
                <a:solidFill>
                  <a:srgbClr val="0070C0"/>
                </a:solidFill>
              </a:rPr>
              <a:t>profils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inkl</a:t>
            </a:r>
            <a:r>
              <a:rPr lang="en-US" sz="2000" dirty="0" smtClean="0"/>
              <a:t>. ISO </a:t>
            </a:r>
            <a:r>
              <a:rPr lang="en-US" sz="2000" dirty="0"/>
              <a:t>19115-1:2014, C.6</a:t>
            </a:r>
            <a:r>
              <a:rPr lang="en-US" sz="2000" dirty="0" smtClean="0"/>
              <a:t>.)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fr-CH" sz="2000" dirty="0" smtClean="0"/>
              <a:t>Liste der </a:t>
            </a:r>
            <a:r>
              <a:rPr lang="fr-CH" sz="2000" dirty="0" err="1" smtClean="0"/>
              <a:t>nötige</a:t>
            </a:r>
            <a:r>
              <a:rPr lang="fr-CH" sz="2000" dirty="0" smtClean="0"/>
              <a:t> </a:t>
            </a:r>
            <a:r>
              <a:rPr lang="fr-CH" sz="2000" dirty="0" err="1" smtClean="0"/>
              <a:t>Attribute</a:t>
            </a:r>
            <a:r>
              <a:rPr lang="fr-CH" sz="2000" dirty="0" smtClean="0"/>
              <a:t> </a:t>
            </a:r>
            <a:r>
              <a:rPr lang="fr-CH" sz="2000" dirty="0" err="1" smtClean="0"/>
              <a:t>gemäss</a:t>
            </a:r>
            <a:r>
              <a:rPr lang="fr-CH" sz="2000" dirty="0" smtClean="0"/>
              <a:t> / </a:t>
            </a:r>
            <a:r>
              <a:rPr lang="fr-CH" sz="2000" dirty="0" smtClean="0">
                <a:solidFill>
                  <a:srgbClr val="0070C0"/>
                </a:solidFill>
              </a:rPr>
              <a:t>Liste des attributs nécessaires selon </a:t>
            </a:r>
            <a:r>
              <a:rPr lang="fr-CH" sz="2000" dirty="0" smtClean="0"/>
              <a:t>INSPIRE, ISO, (</a:t>
            </a:r>
            <a:r>
              <a:rPr lang="fr-CH" sz="2000" dirty="0" err="1" smtClean="0"/>
              <a:t>Geo</a:t>
            </a:r>
            <a:r>
              <a:rPr lang="fr-CH" sz="2000" dirty="0"/>
              <a:t>)DCAT, </a:t>
            </a:r>
            <a:r>
              <a:rPr lang="fr-CH" sz="2000" dirty="0" smtClean="0"/>
              <a:t>GM03</a:t>
            </a:r>
            <a:endParaRPr lang="fr-CH" sz="2000" dirty="0"/>
          </a:p>
          <a:p>
            <a:pPr marL="457200" indent="-457200">
              <a:buFont typeface="+mj-lt"/>
              <a:buAutoNum type="arabicPeriod"/>
            </a:pPr>
            <a:r>
              <a:rPr lang="fr-CH" sz="2000" dirty="0" err="1" smtClean="0"/>
              <a:t>Nötige</a:t>
            </a:r>
            <a:r>
              <a:rPr lang="fr-CH" sz="2000" dirty="0" smtClean="0"/>
              <a:t> </a:t>
            </a:r>
            <a:r>
              <a:rPr lang="fr-CH" sz="2000" dirty="0" err="1" smtClean="0"/>
              <a:t>Attribute</a:t>
            </a:r>
            <a:r>
              <a:rPr lang="fr-CH" sz="2000" dirty="0" smtClean="0"/>
              <a:t> </a:t>
            </a:r>
            <a:r>
              <a:rPr lang="fr-CH" sz="2000" dirty="0" err="1" smtClean="0"/>
              <a:t>für</a:t>
            </a:r>
            <a:r>
              <a:rPr lang="fr-CH" sz="2000" dirty="0" smtClean="0"/>
              <a:t> die </a:t>
            </a:r>
            <a:r>
              <a:rPr lang="fr-CH" sz="2000" dirty="0" err="1" smtClean="0"/>
              <a:t>Zukunft</a:t>
            </a:r>
            <a:r>
              <a:rPr lang="fr-CH" sz="2000" dirty="0" smtClean="0"/>
              <a:t> / </a:t>
            </a:r>
            <a:r>
              <a:rPr lang="fr-CH" sz="2000" dirty="0" smtClean="0">
                <a:solidFill>
                  <a:srgbClr val="0070C0"/>
                </a:solidFill>
              </a:rPr>
              <a:t>attributs </a:t>
            </a:r>
            <a:r>
              <a:rPr lang="fr-CH" sz="2000" dirty="0">
                <a:solidFill>
                  <a:srgbClr val="0070C0"/>
                </a:solidFill>
              </a:rPr>
              <a:t>nécessaires </a:t>
            </a:r>
            <a:r>
              <a:rPr lang="fr-CH" sz="2000" dirty="0" smtClean="0">
                <a:solidFill>
                  <a:srgbClr val="0070C0"/>
                </a:solidFill>
              </a:rPr>
              <a:t>pour l’avenir </a:t>
            </a:r>
            <a:r>
              <a:rPr lang="fr-CH" sz="2000" dirty="0" smtClean="0"/>
              <a:t>(GeoNetwork, …)</a:t>
            </a:r>
            <a:endParaRPr lang="fr-CH" sz="2000" dirty="0"/>
          </a:p>
          <a:p>
            <a:pPr marL="457200" indent="-457200">
              <a:buFont typeface="+mj-lt"/>
              <a:buAutoNum type="arabicPeriod"/>
            </a:pPr>
            <a:r>
              <a:rPr lang="fr-CH" sz="2000" dirty="0" smtClean="0"/>
              <a:t>Liste der </a:t>
            </a:r>
            <a:r>
              <a:rPr lang="fr-CH" sz="2000" dirty="0" err="1" smtClean="0"/>
              <a:t>nicht</a:t>
            </a:r>
            <a:r>
              <a:rPr lang="fr-CH" sz="2000" dirty="0" smtClean="0"/>
              <a:t>/</a:t>
            </a:r>
            <a:r>
              <a:rPr lang="fr-CH" sz="2000" dirty="0" err="1" smtClean="0"/>
              <a:t>selten</a:t>
            </a:r>
            <a:r>
              <a:rPr lang="fr-CH" sz="2000" dirty="0" smtClean="0"/>
              <a:t> </a:t>
            </a:r>
            <a:r>
              <a:rPr lang="fr-CH" sz="2000" dirty="0" err="1" smtClean="0"/>
              <a:t>benutzte</a:t>
            </a:r>
            <a:r>
              <a:rPr lang="fr-CH" sz="2000" dirty="0" smtClean="0"/>
              <a:t> </a:t>
            </a:r>
            <a:r>
              <a:rPr lang="fr-CH" sz="2000" dirty="0" err="1" smtClean="0"/>
              <a:t>Attribute</a:t>
            </a:r>
            <a:r>
              <a:rPr lang="fr-CH" sz="2000" dirty="0" smtClean="0"/>
              <a:t> </a:t>
            </a:r>
            <a:r>
              <a:rPr lang="fr-CH" sz="2000" dirty="0" smtClean="0">
                <a:solidFill>
                  <a:srgbClr val="0070C0"/>
                </a:solidFill>
              </a:rPr>
              <a:t>/ liste des attributs pas/peu utilisés </a:t>
            </a:r>
            <a:r>
              <a:rPr lang="fr-CH" sz="2000" dirty="0" smtClean="0"/>
              <a:t>– </a:t>
            </a:r>
            <a:r>
              <a:rPr lang="fr-CH" sz="2000" dirty="0" err="1" smtClean="0"/>
              <a:t>darf</a:t>
            </a:r>
            <a:r>
              <a:rPr lang="fr-CH" sz="2000" dirty="0" smtClean="0"/>
              <a:t> man die </a:t>
            </a:r>
            <a:r>
              <a:rPr lang="fr-CH" sz="2000" dirty="0" err="1" smtClean="0"/>
              <a:t>löschen</a:t>
            </a:r>
            <a:r>
              <a:rPr lang="fr-CH" sz="2000" dirty="0" smtClean="0"/>
              <a:t>? / </a:t>
            </a:r>
            <a:r>
              <a:rPr lang="fr-CH" sz="2000" dirty="0" smtClean="0">
                <a:solidFill>
                  <a:srgbClr val="0070C0"/>
                </a:solidFill>
              </a:rPr>
              <a:t>peut-on les supprimer?</a:t>
            </a:r>
          </a:p>
          <a:p>
            <a:pPr marL="457200" indent="-457200">
              <a:buFont typeface="+mj-lt"/>
              <a:buAutoNum type="arabicPeriod"/>
            </a:pPr>
            <a:r>
              <a:rPr lang="fr-CH" sz="2000" dirty="0" err="1" smtClean="0"/>
              <a:t>Entgültige</a:t>
            </a:r>
            <a:r>
              <a:rPr lang="fr-CH" sz="2000" dirty="0" smtClean="0"/>
              <a:t> Liste = Profil / </a:t>
            </a:r>
            <a:r>
              <a:rPr lang="fr-CH" sz="2000" dirty="0" smtClean="0">
                <a:solidFill>
                  <a:srgbClr val="0070C0"/>
                </a:solidFill>
              </a:rPr>
              <a:t>Liste définitive = profil</a:t>
            </a:r>
            <a:endParaRPr lang="fr-CH" sz="2000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CH" smtClean="0"/>
              <a:t>/ </a:t>
            </a:r>
            <a:fld id="{FDAEC522-1920-4A7F-86F1-556555E3AD95}" type="slidenum">
              <a:rPr lang="fr-CH" smtClean="0"/>
              <a:pPr/>
              <a:t>17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337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H" dirty="0" smtClean="0"/>
              <a:t>Conclusion / </a:t>
            </a:r>
            <a:r>
              <a:rPr lang="fr-CH" dirty="0" err="1" smtClean="0">
                <a:solidFill>
                  <a:srgbClr val="0070C0"/>
                </a:solidFill>
              </a:rPr>
              <a:t>Abschluss</a:t>
            </a: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18</a:t>
            </a:fld>
            <a:endParaRPr lang="fr-CH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296000" y="1420000"/>
            <a:ext cx="7488000" cy="4601287"/>
          </a:xfrm>
        </p:spPr>
        <p:txBody>
          <a:bodyPr/>
          <a:lstStyle/>
          <a:p>
            <a:r>
              <a:rPr lang="fr-CH" sz="2000" dirty="0" smtClean="0"/>
              <a:t>…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40120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96000" y="306000"/>
            <a:ext cx="7488000" cy="1754848"/>
          </a:xfrm>
        </p:spPr>
        <p:txBody>
          <a:bodyPr/>
          <a:lstStyle/>
          <a:p>
            <a:r>
              <a:rPr lang="fr-CH" dirty="0" err="1" smtClean="0"/>
              <a:t>Danke</a:t>
            </a:r>
            <a:r>
              <a:rPr lang="fr-CH" dirty="0" smtClean="0"/>
              <a:t> / </a:t>
            </a:r>
            <a:r>
              <a:rPr lang="fr-CH" dirty="0" smtClean="0">
                <a:solidFill>
                  <a:srgbClr val="0071AE"/>
                </a:solidFill>
              </a:rPr>
              <a:t>Merci</a:t>
            </a:r>
            <a:endParaRPr lang="fr-CH" dirty="0">
              <a:solidFill>
                <a:srgbClr val="0071AE"/>
              </a:solidFill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773" y="2227392"/>
            <a:ext cx="5724872" cy="2404072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19</a:t>
            </a:fld>
            <a:endParaRPr lang="fr-CH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64" y="3613708"/>
            <a:ext cx="2065734" cy="24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H" dirty="0" err="1" smtClean="0"/>
              <a:t>Traktanden</a:t>
            </a:r>
            <a:r>
              <a:rPr lang="fr-CH" dirty="0" smtClean="0"/>
              <a:t> / </a:t>
            </a:r>
            <a:r>
              <a:rPr lang="fr-CH" dirty="0" smtClean="0">
                <a:solidFill>
                  <a:srgbClr val="0071AE"/>
                </a:solidFill>
              </a:rPr>
              <a:t>Ordre du jour</a:t>
            </a:r>
            <a:endParaRPr lang="fr-CH" dirty="0">
              <a:solidFill>
                <a:srgbClr val="0071A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582444"/>
            <a:ext cx="6440305" cy="367535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err="1" smtClean="0"/>
              <a:t>Einführung</a:t>
            </a:r>
            <a:r>
              <a:rPr lang="en-US" sz="2000" dirty="0" smtClean="0"/>
              <a:t> </a:t>
            </a:r>
            <a:r>
              <a:rPr lang="en-US" sz="2000" dirty="0"/>
              <a:t>/ </a:t>
            </a:r>
            <a:r>
              <a:rPr lang="en-US" sz="2000" dirty="0" smtClean="0">
                <a:solidFill>
                  <a:srgbClr val="0071AE"/>
                </a:solidFill>
              </a:rPr>
              <a:t>Introduction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GM03 2005 / </a:t>
            </a:r>
            <a:r>
              <a:rPr lang="en-US" sz="2000" dirty="0" smtClean="0">
                <a:solidFill>
                  <a:srgbClr val="0071AE"/>
                </a:solidFill>
              </a:rPr>
              <a:t>GM03 2005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INSPIRE </a:t>
            </a:r>
            <a:r>
              <a:rPr lang="en-US" sz="2000" dirty="0"/>
              <a:t>/ </a:t>
            </a:r>
            <a:r>
              <a:rPr lang="en-US" sz="2000" dirty="0">
                <a:solidFill>
                  <a:srgbClr val="0071AE"/>
                </a:solidFill>
              </a:rPr>
              <a:t>INSPIRE</a:t>
            </a:r>
            <a:endParaRPr lang="en-US" sz="2000" dirty="0" smtClean="0">
              <a:solidFill>
                <a:srgbClr val="0071AE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/>
              <a:t>ISO / </a:t>
            </a:r>
            <a:r>
              <a:rPr lang="en-US" sz="2000" dirty="0" smtClean="0">
                <a:solidFill>
                  <a:srgbClr val="0071AE"/>
                </a:solidFill>
              </a:rPr>
              <a:t>ISO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(Geo)DCAT / </a:t>
            </a:r>
            <a:r>
              <a:rPr lang="en-US" sz="2000" dirty="0" smtClean="0">
                <a:solidFill>
                  <a:srgbClr val="0070C0"/>
                </a:solidFill>
              </a:rPr>
              <a:t>(Geo)DCAT</a:t>
            </a:r>
          </a:p>
          <a:p>
            <a:pPr>
              <a:spcBef>
                <a:spcPts val="600"/>
              </a:spcBef>
            </a:pPr>
            <a:r>
              <a:rPr lang="en-US" sz="2000" dirty="0" err="1" smtClean="0"/>
              <a:t>Heutige</a:t>
            </a:r>
            <a:r>
              <a:rPr lang="en-US" sz="2000" dirty="0" smtClean="0"/>
              <a:t> </a:t>
            </a:r>
            <a:r>
              <a:rPr lang="en-US" sz="2000" dirty="0" err="1" smtClean="0"/>
              <a:t>Bedeutung</a:t>
            </a:r>
            <a:r>
              <a:rPr lang="en-US" sz="2000" dirty="0" smtClean="0"/>
              <a:t> der GM03 Norm? / </a:t>
            </a:r>
            <a:r>
              <a:rPr lang="en-US" sz="2000" dirty="0" smtClean="0">
                <a:solidFill>
                  <a:srgbClr val="0071AE"/>
                </a:solidFill>
              </a:rPr>
              <a:t>Sens de la </a:t>
            </a:r>
            <a:r>
              <a:rPr lang="en-US" sz="2000" dirty="0" err="1" smtClean="0">
                <a:solidFill>
                  <a:srgbClr val="0071AE"/>
                </a:solidFill>
              </a:rPr>
              <a:t>norme</a:t>
            </a:r>
            <a:r>
              <a:rPr lang="en-US" sz="2000" dirty="0" smtClean="0">
                <a:solidFill>
                  <a:srgbClr val="0071AE"/>
                </a:solidFill>
              </a:rPr>
              <a:t> GM03 </a:t>
            </a:r>
            <a:r>
              <a:rPr lang="en-US" sz="2000" dirty="0" err="1" smtClean="0">
                <a:solidFill>
                  <a:srgbClr val="0071AE"/>
                </a:solidFill>
              </a:rPr>
              <a:t>aujourd’hui</a:t>
            </a:r>
            <a:r>
              <a:rPr lang="en-US" sz="2000" dirty="0" smtClean="0">
                <a:solidFill>
                  <a:srgbClr val="0071AE"/>
                </a:solidFill>
              </a:rPr>
              <a:t>?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err="1" smtClean="0"/>
              <a:t>Geometadaten</a:t>
            </a:r>
            <a:r>
              <a:rPr lang="en-US" sz="2000" dirty="0" smtClean="0"/>
              <a:t> </a:t>
            </a:r>
            <a:r>
              <a:rPr lang="en-US" sz="2000" dirty="0" err="1" smtClean="0"/>
              <a:t>Profil</a:t>
            </a:r>
            <a:r>
              <a:rPr lang="en-US" sz="2000" dirty="0" smtClean="0"/>
              <a:t>? / </a:t>
            </a:r>
            <a:r>
              <a:rPr lang="en-US" sz="2000" dirty="0" err="1" smtClean="0">
                <a:solidFill>
                  <a:srgbClr val="0071AE"/>
                </a:solidFill>
              </a:rPr>
              <a:t>Profil</a:t>
            </a:r>
            <a:r>
              <a:rPr lang="en-US" sz="2000" dirty="0" smtClean="0">
                <a:solidFill>
                  <a:srgbClr val="0071AE"/>
                </a:solidFill>
              </a:rPr>
              <a:t> de géométadonnées?</a:t>
            </a:r>
          </a:p>
          <a:p>
            <a:pPr>
              <a:spcBef>
                <a:spcPts val="600"/>
              </a:spcBef>
            </a:pPr>
            <a:r>
              <a:rPr lang="de-CH" sz="2000" dirty="0" err="1" smtClean="0"/>
              <a:t>Conclusion</a:t>
            </a:r>
            <a:r>
              <a:rPr lang="de-CH" sz="2000" dirty="0" smtClean="0"/>
              <a:t> / </a:t>
            </a:r>
            <a:r>
              <a:rPr lang="de-CH" sz="2000" dirty="0" smtClean="0">
                <a:solidFill>
                  <a:srgbClr val="0070C0"/>
                </a:solidFill>
              </a:rPr>
              <a:t>Abschluss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2</a:t>
            </a:fld>
            <a:endParaRPr lang="fr-CH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7402" y="331038"/>
            <a:ext cx="1368152" cy="157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5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Einführung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smtClean="0">
                <a:solidFill>
                  <a:srgbClr val="0071AE"/>
                </a:solidFill>
              </a:rPr>
              <a:t>Introduction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336567"/>
            <a:ext cx="7715653" cy="4185927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 err="1" smtClean="0"/>
              <a:t>Ziele</a:t>
            </a:r>
            <a:r>
              <a:rPr lang="en-US" sz="2000" b="1" dirty="0" smtClean="0"/>
              <a:t> / </a:t>
            </a:r>
            <a:r>
              <a:rPr lang="en-US" sz="2000" b="1" dirty="0" err="1" smtClean="0">
                <a:solidFill>
                  <a:srgbClr val="0071AE"/>
                </a:solidFill>
              </a:rPr>
              <a:t>Objectifs</a:t>
            </a:r>
            <a:r>
              <a:rPr lang="en-US" sz="2000" b="1" dirty="0" smtClean="0"/>
              <a:t>: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Revision-</a:t>
            </a:r>
            <a:r>
              <a:rPr lang="en-US" sz="2000" dirty="0" err="1" smtClean="0"/>
              <a:t>neue</a:t>
            </a:r>
            <a:r>
              <a:rPr lang="en-US" sz="2000" dirty="0" smtClean="0"/>
              <a:t> Version von GM03 Norm / </a:t>
            </a:r>
            <a:r>
              <a:rPr lang="en-US" sz="2000" dirty="0" smtClean="0">
                <a:solidFill>
                  <a:srgbClr val="0071AE"/>
                </a:solidFill>
              </a:rPr>
              <a:t>revision-nouvelle version de la </a:t>
            </a:r>
            <a:r>
              <a:rPr lang="en-US" sz="2000" dirty="0" err="1" smtClean="0">
                <a:solidFill>
                  <a:srgbClr val="0071AE"/>
                </a:solidFill>
              </a:rPr>
              <a:t>norme</a:t>
            </a:r>
            <a:r>
              <a:rPr lang="en-US" sz="2000" dirty="0" smtClean="0">
                <a:solidFill>
                  <a:srgbClr val="0071AE"/>
                </a:solidFill>
              </a:rPr>
              <a:t> GM03</a:t>
            </a:r>
            <a:endParaRPr lang="en-US" sz="2000" dirty="0">
              <a:solidFill>
                <a:srgbClr val="0071AE"/>
              </a:solidFill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err="1" smtClean="0"/>
              <a:t>Vereinfachung</a:t>
            </a:r>
            <a:r>
              <a:rPr lang="en-US" sz="2000" dirty="0" smtClean="0"/>
              <a:t> / </a:t>
            </a:r>
            <a:r>
              <a:rPr lang="en-US" sz="2000" dirty="0" smtClean="0">
                <a:solidFill>
                  <a:srgbClr val="0071AE"/>
                </a:solidFill>
              </a:rPr>
              <a:t>Simplification</a:t>
            </a:r>
            <a:endParaRPr lang="en-US" sz="2000" dirty="0">
              <a:solidFill>
                <a:srgbClr val="0071AE"/>
              </a:solidFill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Integration der </a:t>
            </a:r>
            <a:r>
              <a:rPr lang="en-US" sz="2000" dirty="0" err="1" smtClean="0"/>
              <a:t>Informationen</a:t>
            </a:r>
            <a:r>
              <a:rPr lang="en-US" sz="2000" dirty="0" smtClean="0"/>
              <a:t> </a:t>
            </a:r>
            <a:r>
              <a:rPr lang="en-US" sz="2000" dirty="0" err="1" smtClean="0"/>
              <a:t>über</a:t>
            </a:r>
            <a:r>
              <a:rPr lang="en-US" sz="2000" dirty="0" smtClean="0"/>
              <a:t> </a:t>
            </a:r>
            <a:r>
              <a:rPr lang="en-US" sz="2000" dirty="0" err="1" smtClean="0"/>
              <a:t>Geodienste</a:t>
            </a:r>
            <a:r>
              <a:rPr lang="en-US" sz="2000" dirty="0"/>
              <a:t>, GBD &amp; </a:t>
            </a:r>
            <a:r>
              <a:rPr lang="en-US" sz="2000" dirty="0" smtClean="0"/>
              <a:t>AAP / </a:t>
            </a:r>
            <a:r>
              <a:rPr lang="en-US" sz="2000" dirty="0" err="1" smtClean="0">
                <a:solidFill>
                  <a:srgbClr val="0071AE"/>
                </a:solidFill>
              </a:rPr>
              <a:t>Intégration</a:t>
            </a:r>
            <a:r>
              <a:rPr lang="en-US" sz="2000" dirty="0" smtClean="0">
                <a:solidFill>
                  <a:srgbClr val="0071AE"/>
                </a:solidFill>
              </a:rPr>
              <a:t> des </a:t>
            </a:r>
            <a:r>
              <a:rPr lang="en-US" sz="2000" dirty="0" err="1" smtClean="0">
                <a:solidFill>
                  <a:srgbClr val="0071AE"/>
                </a:solidFill>
              </a:rPr>
              <a:t>informations</a:t>
            </a:r>
            <a:r>
              <a:rPr lang="en-US" sz="2000" dirty="0" smtClean="0">
                <a:solidFill>
                  <a:srgbClr val="0071AE"/>
                </a:solidFill>
              </a:rPr>
              <a:t> sur les géoservices, GDB, AAP</a:t>
            </a:r>
            <a:endParaRPr lang="en-US" sz="2000" dirty="0">
              <a:solidFill>
                <a:srgbClr val="0071AE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/>
              <a:t>Integration der </a:t>
            </a:r>
            <a:r>
              <a:rPr lang="en-US" sz="2000" dirty="0" err="1" smtClean="0"/>
              <a:t>Anpassungen</a:t>
            </a:r>
            <a:r>
              <a:rPr lang="en-US" sz="2000" dirty="0" smtClean="0"/>
              <a:t> (INSPIRE, ISO, </a:t>
            </a:r>
            <a:r>
              <a:rPr lang="en-US" sz="2000" dirty="0" smtClean="0"/>
              <a:t>Geo)DCAT </a:t>
            </a:r>
            <a:r>
              <a:rPr lang="en-US" sz="2000" dirty="0"/>
              <a:t>/ </a:t>
            </a:r>
            <a:r>
              <a:rPr lang="en-US" sz="2000" dirty="0" err="1">
                <a:solidFill>
                  <a:srgbClr val="0071AE"/>
                </a:solidFill>
              </a:rPr>
              <a:t>Intégration</a:t>
            </a:r>
            <a:r>
              <a:rPr lang="en-US" sz="2000" dirty="0">
                <a:solidFill>
                  <a:srgbClr val="0071AE"/>
                </a:solidFill>
              </a:rPr>
              <a:t> des </a:t>
            </a:r>
            <a:r>
              <a:rPr lang="en-US" sz="2000" dirty="0" smtClean="0">
                <a:solidFill>
                  <a:srgbClr val="0070C0"/>
                </a:solidFill>
              </a:rPr>
              <a:t>adaptations </a:t>
            </a:r>
            <a:r>
              <a:rPr lang="en-US" sz="2000" dirty="0" smtClean="0">
                <a:solidFill>
                  <a:srgbClr val="0070C0"/>
                </a:solidFill>
              </a:rPr>
              <a:t>INSPIRE</a:t>
            </a:r>
            <a:r>
              <a:rPr lang="en-US" sz="2000" dirty="0">
                <a:solidFill>
                  <a:srgbClr val="0070C0"/>
                </a:solidFill>
              </a:rPr>
              <a:t>, ISO, (</a:t>
            </a:r>
            <a:r>
              <a:rPr lang="en-US" sz="2000" dirty="0" smtClean="0">
                <a:solidFill>
                  <a:srgbClr val="0070C0"/>
                </a:solidFill>
              </a:rPr>
              <a:t>Geo)DCAT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105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GM03 2005 </a:t>
            </a:r>
            <a:r>
              <a:rPr lang="en-US" dirty="0"/>
              <a:t>/ </a:t>
            </a:r>
            <a:r>
              <a:rPr lang="en-US" dirty="0" smtClean="0">
                <a:solidFill>
                  <a:srgbClr val="0071AE"/>
                </a:solidFill>
              </a:rPr>
              <a:t>GM03 2005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517041"/>
            <a:ext cx="7194857" cy="378888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UML Modell &amp; </a:t>
            </a:r>
            <a:r>
              <a:rPr lang="en-US" sz="2000" dirty="0" err="1"/>
              <a:t>Objekt</a:t>
            </a:r>
            <a:r>
              <a:rPr lang="en-US" sz="2000" dirty="0"/>
              <a:t> </a:t>
            </a:r>
            <a:r>
              <a:rPr lang="en-US" sz="2000" dirty="0" err="1" smtClean="0"/>
              <a:t>Katalog</a:t>
            </a:r>
            <a:r>
              <a:rPr lang="en-US" sz="2000" dirty="0" smtClean="0"/>
              <a:t> &amp; INTERLIS File </a:t>
            </a:r>
            <a:r>
              <a:rPr lang="en-US" sz="2000" dirty="0"/>
              <a:t>/ </a:t>
            </a:r>
            <a:r>
              <a:rPr lang="en-US" sz="2000" dirty="0">
                <a:solidFill>
                  <a:srgbClr val="0071AE"/>
                </a:solidFill>
              </a:rPr>
              <a:t>Modell UML &amp; catalogue </a:t>
            </a:r>
            <a:r>
              <a:rPr lang="en-US" sz="2000" dirty="0" err="1" smtClean="0">
                <a:solidFill>
                  <a:srgbClr val="0071AE"/>
                </a:solidFill>
              </a:rPr>
              <a:t>d’objets</a:t>
            </a:r>
            <a:r>
              <a:rPr lang="en-US" sz="2000" dirty="0" smtClean="0">
                <a:solidFill>
                  <a:srgbClr val="0071AE"/>
                </a:solidFill>
              </a:rPr>
              <a:t> &amp; </a:t>
            </a:r>
            <a:r>
              <a:rPr lang="en-US" sz="2000" dirty="0" err="1" smtClean="0">
                <a:solidFill>
                  <a:srgbClr val="0071AE"/>
                </a:solidFill>
              </a:rPr>
              <a:t>fichier</a:t>
            </a:r>
            <a:r>
              <a:rPr lang="en-US" sz="2000" dirty="0" smtClean="0">
                <a:solidFill>
                  <a:srgbClr val="0071AE"/>
                </a:solidFill>
              </a:rPr>
              <a:t> INTERLIS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ISO </a:t>
            </a:r>
            <a:r>
              <a:rPr lang="en-US" sz="2000" dirty="0"/>
              <a:t>19115 + </a:t>
            </a:r>
            <a:r>
              <a:rPr lang="en-US" sz="2000" dirty="0" smtClean="0"/>
              <a:t>WO </a:t>
            </a:r>
            <a:r>
              <a:rPr lang="en-US" sz="2000" dirty="0"/>
              <a:t>+ </a:t>
            </a:r>
            <a:r>
              <a:rPr lang="en-US" sz="2000" dirty="0" err="1" smtClean="0"/>
              <a:t>Gesetzungebung</a:t>
            </a:r>
            <a:r>
              <a:rPr lang="en-US" sz="2000" dirty="0" smtClean="0"/>
              <a:t> / </a:t>
            </a:r>
            <a:r>
              <a:rPr lang="en-US" sz="2000" dirty="0">
                <a:solidFill>
                  <a:srgbClr val="0071AE"/>
                </a:solidFill>
              </a:rPr>
              <a:t>ISO 19115 + OR + </a:t>
            </a:r>
            <a:r>
              <a:rPr lang="en-US" sz="2000" dirty="0" err="1" smtClean="0">
                <a:solidFill>
                  <a:srgbClr val="0071AE"/>
                </a:solidFill>
              </a:rPr>
              <a:t>Législation</a:t>
            </a:r>
            <a:endParaRPr lang="en-US" sz="2000" dirty="0" smtClean="0">
              <a:solidFill>
                <a:srgbClr val="0071AE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/>
              <a:t>geocat.ch </a:t>
            </a:r>
            <a:r>
              <a:rPr lang="en-US" sz="2000" dirty="0" err="1" smtClean="0"/>
              <a:t>Applikation</a:t>
            </a:r>
            <a:r>
              <a:rPr lang="en-US" sz="2000" dirty="0" smtClean="0"/>
              <a:t> </a:t>
            </a:r>
            <a:r>
              <a:rPr lang="en-US" sz="2000" dirty="0" err="1" smtClean="0"/>
              <a:t>sollte</a:t>
            </a:r>
            <a:r>
              <a:rPr lang="en-US" sz="2000" dirty="0" smtClean="0"/>
              <a:t> die Norm </a:t>
            </a:r>
            <a:r>
              <a:rPr lang="en-US" sz="2000" dirty="0" err="1" smtClean="0"/>
              <a:t>vollständig</a:t>
            </a:r>
            <a:r>
              <a:rPr lang="en-US" sz="2000" dirty="0" smtClean="0"/>
              <a:t> </a:t>
            </a:r>
            <a:r>
              <a:rPr lang="en-US" sz="2000" dirty="0" err="1" smtClean="0"/>
              <a:t>integrieren</a:t>
            </a:r>
            <a:r>
              <a:rPr lang="en-US" sz="2000" dirty="0" smtClean="0"/>
              <a:t> / </a:t>
            </a:r>
            <a:r>
              <a:rPr lang="en-US" sz="2000" dirty="0" err="1">
                <a:solidFill>
                  <a:srgbClr val="0071AE"/>
                </a:solidFill>
              </a:rPr>
              <a:t>L</a:t>
            </a:r>
            <a:r>
              <a:rPr lang="en-US" sz="2000" dirty="0" err="1" smtClean="0">
                <a:solidFill>
                  <a:srgbClr val="0071AE"/>
                </a:solidFill>
              </a:rPr>
              <a:t>’application</a:t>
            </a:r>
            <a:r>
              <a:rPr lang="en-US" sz="2000" dirty="0" smtClean="0">
                <a:solidFill>
                  <a:srgbClr val="0071AE"/>
                </a:solidFill>
              </a:rPr>
              <a:t> geocat.ch </a:t>
            </a:r>
            <a:r>
              <a:rPr lang="en-US" sz="2000" dirty="0" err="1" smtClean="0">
                <a:solidFill>
                  <a:srgbClr val="0071AE"/>
                </a:solidFill>
              </a:rPr>
              <a:t>devrait</a:t>
            </a:r>
            <a:r>
              <a:rPr lang="en-US" sz="2000" dirty="0" smtClean="0">
                <a:solidFill>
                  <a:srgbClr val="0071AE"/>
                </a:solidFill>
              </a:rPr>
              <a:t> </a:t>
            </a:r>
            <a:r>
              <a:rPr lang="en-US" sz="2000" dirty="0" err="1" smtClean="0">
                <a:solidFill>
                  <a:srgbClr val="0071AE"/>
                </a:solidFill>
              </a:rPr>
              <a:t>intégrer</a:t>
            </a:r>
            <a:r>
              <a:rPr lang="en-US" sz="2000" dirty="0" smtClean="0">
                <a:solidFill>
                  <a:srgbClr val="0071AE"/>
                </a:solidFill>
              </a:rPr>
              <a:t> </a:t>
            </a:r>
            <a:r>
              <a:rPr lang="en-US" sz="2000" dirty="0" err="1" smtClean="0">
                <a:solidFill>
                  <a:srgbClr val="0071AE"/>
                </a:solidFill>
              </a:rPr>
              <a:t>totalement</a:t>
            </a:r>
            <a:r>
              <a:rPr lang="en-US" sz="2000" dirty="0" smtClean="0">
                <a:solidFill>
                  <a:srgbClr val="0071AE"/>
                </a:solidFill>
              </a:rPr>
              <a:t> la </a:t>
            </a:r>
            <a:r>
              <a:rPr lang="en-US" sz="2000" dirty="0" err="1" smtClean="0">
                <a:solidFill>
                  <a:srgbClr val="0071AE"/>
                </a:solidFill>
              </a:rPr>
              <a:t>norme</a:t>
            </a:r>
            <a:endParaRPr lang="en-US" sz="2000" dirty="0" smtClean="0">
              <a:solidFill>
                <a:srgbClr val="0071AE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err="1" smtClean="0"/>
              <a:t>Kompatible</a:t>
            </a:r>
            <a:r>
              <a:rPr lang="en-US" sz="2000" dirty="0" smtClean="0"/>
              <a:t> </a:t>
            </a:r>
            <a:r>
              <a:rPr lang="en-US" sz="2000" dirty="0" err="1" smtClean="0"/>
              <a:t>mit</a:t>
            </a:r>
            <a:r>
              <a:rPr lang="en-US" sz="2000" dirty="0" smtClean="0"/>
              <a:t> ISO Core &amp; Comprehensive / </a:t>
            </a:r>
            <a:r>
              <a:rPr lang="en-US" sz="2000" dirty="0" smtClean="0">
                <a:solidFill>
                  <a:srgbClr val="0071AE"/>
                </a:solidFill>
              </a:rPr>
              <a:t>Compatible avec ISO </a:t>
            </a:r>
            <a:r>
              <a:rPr lang="en-US" sz="2000" dirty="0">
                <a:solidFill>
                  <a:srgbClr val="0071AE"/>
                </a:solidFill>
              </a:rPr>
              <a:t>Core &amp; </a:t>
            </a:r>
            <a:r>
              <a:rPr lang="en-US" sz="2000" dirty="0" smtClean="0">
                <a:solidFill>
                  <a:srgbClr val="0071AE"/>
                </a:solidFill>
              </a:rPr>
              <a:t>Comprehensive</a:t>
            </a:r>
            <a:endParaRPr lang="en-US" sz="2000" dirty="0">
              <a:solidFill>
                <a:srgbClr val="0071AE"/>
              </a:solidFill>
            </a:endParaRPr>
          </a:p>
          <a:p>
            <a:endParaRPr lang="en-US" sz="2000" dirty="0" smtClean="0">
              <a:solidFill>
                <a:srgbClr val="0071AE"/>
              </a:solidFill>
            </a:endParaRPr>
          </a:p>
          <a:p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 smtClean="0"/>
              <a:t>Noch</a:t>
            </a:r>
            <a:r>
              <a:rPr lang="en-US" sz="2000" dirty="0" smtClean="0"/>
              <a:t> </a:t>
            </a:r>
            <a:r>
              <a:rPr lang="en-US" sz="2000" dirty="0" err="1" smtClean="0"/>
              <a:t>keine</a:t>
            </a:r>
            <a:r>
              <a:rPr lang="en-US" sz="2000" dirty="0" smtClean="0"/>
              <a:t> </a:t>
            </a:r>
            <a:r>
              <a:rPr lang="en-US" sz="2000" dirty="0" err="1" smtClean="0"/>
              <a:t>Erweiterungen</a:t>
            </a:r>
            <a:r>
              <a:rPr lang="en-US" sz="2000" dirty="0" smtClean="0"/>
              <a:t> (</a:t>
            </a:r>
            <a:r>
              <a:rPr lang="en-US" sz="2000" dirty="0" err="1" smtClean="0"/>
              <a:t>Geodienste</a:t>
            </a:r>
            <a:r>
              <a:rPr lang="en-US" sz="2000" dirty="0" smtClean="0"/>
              <a:t>, GBD) / </a:t>
            </a:r>
            <a:r>
              <a:rPr lang="en-US" sz="2000" dirty="0" smtClean="0">
                <a:solidFill>
                  <a:srgbClr val="0071AE"/>
                </a:solidFill>
              </a:rPr>
              <a:t>Pas encore </a:t>
            </a:r>
            <a:r>
              <a:rPr lang="en-US" sz="2000" dirty="0" err="1" smtClean="0">
                <a:solidFill>
                  <a:srgbClr val="0071AE"/>
                </a:solidFill>
              </a:rPr>
              <a:t>d’extensions</a:t>
            </a:r>
            <a:r>
              <a:rPr lang="en-US" sz="2000" dirty="0" smtClean="0">
                <a:solidFill>
                  <a:srgbClr val="0071AE"/>
                </a:solidFill>
              </a:rPr>
              <a:t> (géoservices, GDB)</a:t>
            </a:r>
            <a:endParaRPr lang="en-US" sz="2000" dirty="0">
              <a:solidFill>
                <a:srgbClr val="0071AE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rgbClr val="0071A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988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5032" y="5835316"/>
            <a:ext cx="7868652" cy="5534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INSPIRE </a:t>
            </a:r>
            <a:r>
              <a:rPr lang="en-US" dirty="0"/>
              <a:t>/ </a:t>
            </a:r>
            <a:r>
              <a:rPr lang="en-US" dirty="0" smtClean="0">
                <a:solidFill>
                  <a:srgbClr val="0071AE"/>
                </a:solidFill>
              </a:rPr>
              <a:t>INSPIRE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1" y="1122655"/>
            <a:ext cx="7487999" cy="5542840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2000" dirty="0"/>
              <a:t>Europäische </a:t>
            </a:r>
            <a:r>
              <a:rPr lang="de-CH" sz="2000" b="1" dirty="0"/>
              <a:t>Richtlinie </a:t>
            </a:r>
            <a:r>
              <a:rPr lang="de-CH" sz="2000" dirty="0"/>
              <a:t>2007/2/EG (14.03.2007) Artikel 5 "</a:t>
            </a:r>
            <a:r>
              <a:rPr lang="de-CH" sz="2000" dirty="0" smtClean="0"/>
              <a:t>Metadaten« </a:t>
            </a:r>
            <a:r>
              <a:rPr lang="de-CH" sz="2000" b="1" dirty="0" smtClean="0"/>
              <a:t>/ </a:t>
            </a:r>
            <a:r>
              <a:rPr lang="fr-FR" sz="2000" b="1" dirty="0" smtClean="0">
                <a:solidFill>
                  <a:srgbClr val="0070C0"/>
                </a:solidFill>
              </a:rPr>
              <a:t>Directive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r>
              <a:rPr lang="fr-FR" sz="2000" dirty="0">
                <a:solidFill>
                  <a:srgbClr val="0070C0"/>
                </a:solidFill>
              </a:rPr>
              <a:t>européenne 2007/2/CE (</a:t>
            </a:r>
            <a:r>
              <a:rPr lang="fr-FR" sz="2000" dirty="0" smtClean="0">
                <a:solidFill>
                  <a:srgbClr val="0070C0"/>
                </a:solidFill>
              </a:rPr>
              <a:t>14.03.2007) </a:t>
            </a:r>
            <a:r>
              <a:rPr lang="fr-FR" sz="2000" i="1" dirty="0" smtClean="0">
                <a:solidFill>
                  <a:srgbClr val="0070C0"/>
                </a:solidFill>
              </a:rPr>
              <a:t>Article 5 « Métadonnées »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2000" b="1" dirty="0"/>
              <a:t>VERORDNUNG</a:t>
            </a:r>
            <a:r>
              <a:rPr lang="de-CH" sz="2000" dirty="0"/>
              <a:t> (EG) Nr. 1205/2008 </a:t>
            </a:r>
            <a:r>
              <a:rPr lang="de-CH" sz="2000" dirty="0" smtClean="0"/>
              <a:t>(04.12.2008</a:t>
            </a:r>
            <a:r>
              <a:rPr lang="de-CH" sz="2000" dirty="0"/>
              <a:t>) Durchführungsbestimmungen der Richtlinie in Bezug auf Metadaten (+ </a:t>
            </a:r>
            <a:r>
              <a:rPr lang="fr-FR" sz="2000" b="1" dirty="0" err="1"/>
              <a:t>corrigendum</a:t>
            </a:r>
            <a:r>
              <a:rPr lang="de-CH" sz="2000" dirty="0" smtClean="0"/>
              <a:t> </a:t>
            </a:r>
            <a:r>
              <a:rPr lang="de-CH" sz="2000" dirty="0"/>
              <a:t>2009</a:t>
            </a:r>
            <a:r>
              <a:rPr lang="de-CH" sz="2000" dirty="0" smtClean="0"/>
              <a:t>) / </a:t>
            </a:r>
            <a:r>
              <a:rPr lang="fr-FR" sz="2000" b="1" dirty="0" smtClean="0">
                <a:solidFill>
                  <a:srgbClr val="0070C0"/>
                </a:solidFill>
              </a:rPr>
              <a:t>RÈGLEMENT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r>
              <a:rPr lang="fr-FR" sz="2000" dirty="0">
                <a:solidFill>
                  <a:srgbClr val="0070C0"/>
                </a:solidFill>
              </a:rPr>
              <a:t>(CE) No 1205/2008 </a:t>
            </a:r>
            <a:r>
              <a:rPr lang="fr-FR" sz="2000" dirty="0" smtClean="0">
                <a:solidFill>
                  <a:srgbClr val="0070C0"/>
                </a:solidFill>
              </a:rPr>
              <a:t>(04.12.2008</a:t>
            </a:r>
            <a:r>
              <a:rPr lang="fr-FR" sz="2000" dirty="0">
                <a:solidFill>
                  <a:srgbClr val="0070C0"/>
                </a:solidFill>
              </a:rPr>
              <a:t>) </a:t>
            </a:r>
            <a:r>
              <a:rPr lang="fr-FR" sz="2000" dirty="0" smtClean="0">
                <a:solidFill>
                  <a:srgbClr val="0070C0"/>
                </a:solidFill>
              </a:rPr>
              <a:t>modalités </a:t>
            </a:r>
            <a:r>
              <a:rPr lang="fr-FR" sz="2000" dirty="0">
                <a:solidFill>
                  <a:srgbClr val="0070C0"/>
                </a:solidFill>
              </a:rPr>
              <a:t>d'application de la directive </a:t>
            </a:r>
            <a:r>
              <a:rPr lang="fr-FR" sz="2000" dirty="0" smtClean="0">
                <a:solidFill>
                  <a:srgbClr val="0070C0"/>
                </a:solidFill>
              </a:rPr>
              <a:t>en </a:t>
            </a:r>
            <a:r>
              <a:rPr lang="fr-FR" sz="2000" dirty="0">
                <a:solidFill>
                  <a:srgbClr val="0070C0"/>
                </a:solidFill>
              </a:rPr>
              <a:t>ce qui concerne les métadonnées (+ </a:t>
            </a:r>
            <a:r>
              <a:rPr lang="fr-FR" sz="2000" b="1" dirty="0" err="1">
                <a:solidFill>
                  <a:srgbClr val="0070C0"/>
                </a:solidFill>
              </a:rPr>
              <a:t>corrigendum</a:t>
            </a:r>
            <a:r>
              <a:rPr lang="fr-FR" sz="2000" dirty="0">
                <a:solidFill>
                  <a:srgbClr val="0070C0"/>
                </a:solidFill>
              </a:rPr>
              <a:t> </a:t>
            </a:r>
            <a:r>
              <a:rPr lang="fr-FR" sz="2000" dirty="0" smtClean="0">
                <a:solidFill>
                  <a:srgbClr val="0070C0"/>
                </a:solidFill>
              </a:rPr>
              <a:t>2009)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2000" b="1" dirty="0"/>
              <a:t>VERORDNUNG</a:t>
            </a:r>
            <a:r>
              <a:rPr lang="de-CH" sz="2000" dirty="0"/>
              <a:t> (EU) Nr. 1311/2014 </a:t>
            </a:r>
            <a:r>
              <a:rPr lang="de-CH" sz="2000" dirty="0" smtClean="0"/>
              <a:t>(10.12.2014</a:t>
            </a:r>
            <a:r>
              <a:rPr lang="de-CH" sz="2000" dirty="0"/>
              <a:t>) zur Änderung der Verordnung (EG) Nr. 976/2009 hinsichtlich der Definition eines </a:t>
            </a:r>
            <a:r>
              <a:rPr lang="de-CH" sz="2000" dirty="0" smtClean="0"/>
              <a:t>INSPIRE-Metadatenelements / </a:t>
            </a:r>
            <a:r>
              <a:rPr lang="fr-FR" sz="2000" b="1" dirty="0" smtClean="0">
                <a:solidFill>
                  <a:srgbClr val="0070C0"/>
                </a:solidFill>
              </a:rPr>
              <a:t>RÈGLEMENT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r>
              <a:rPr lang="fr-FR" sz="2000" dirty="0">
                <a:solidFill>
                  <a:srgbClr val="0070C0"/>
                </a:solidFill>
              </a:rPr>
              <a:t>(UE) No </a:t>
            </a:r>
            <a:r>
              <a:rPr lang="fr-FR" sz="2000" dirty="0" smtClean="0">
                <a:solidFill>
                  <a:srgbClr val="0070C0"/>
                </a:solidFill>
              </a:rPr>
              <a:t>1311/2014 (10.12.2014) </a:t>
            </a:r>
            <a:r>
              <a:rPr lang="fr-FR" sz="2000" dirty="0">
                <a:solidFill>
                  <a:srgbClr val="0070C0"/>
                </a:solidFill>
              </a:rPr>
              <a:t>modifiant le règlement (CE) no 976/2009 en ce qui concerne la définition d'un élément de métadonnées </a:t>
            </a:r>
            <a:r>
              <a:rPr lang="fr-FR" sz="2000" dirty="0" smtClean="0">
                <a:solidFill>
                  <a:srgbClr val="0070C0"/>
                </a:solidFill>
              </a:rPr>
              <a:t>INSPIRE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/>
              <a:t>INSPIRE </a:t>
            </a:r>
            <a:r>
              <a:rPr lang="en-US" sz="2000" b="1" dirty="0"/>
              <a:t>Metadata Implementing Rules</a:t>
            </a:r>
            <a:r>
              <a:rPr lang="en-US" sz="2000" dirty="0"/>
              <a:t>: Technical Guidelines based on EN ISO 19115 and EN ISO </a:t>
            </a:r>
            <a:r>
              <a:rPr lang="en-US" sz="2000" dirty="0" smtClean="0"/>
              <a:t>19119 </a:t>
            </a:r>
            <a:r>
              <a:rPr lang="en-US" sz="2000" dirty="0" smtClean="0"/>
              <a:t>(2013.10.29) = </a:t>
            </a:r>
            <a:r>
              <a:rPr lang="en-US" sz="2000" b="1" dirty="0"/>
              <a:t>INSPIRE profile </a:t>
            </a:r>
            <a:r>
              <a:rPr lang="en-US" sz="2000" dirty="0"/>
              <a:t>of ISO 19115 and ISO </a:t>
            </a:r>
            <a:r>
              <a:rPr lang="en-US" sz="2000" dirty="0" smtClean="0"/>
              <a:t>19119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3674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5032" y="5835316"/>
            <a:ext cx="7868652" cy="5534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INSPIRE </a:t>
            </a:r>
            <a:r>
              <a:rPr lang="en-US" dirty="0"/>
              <a:t>/ </a:t>
            </a:r>
            <a:r>
              <a:rPr lang="en-US" dirty="0" smtClean="0">
                <a:solidFill>
                  <a:srgbClr val="0071AE"/>
                </a:solidFill>
              </a:rPr>
              <a:t>INSPIRE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305218"/>
            <a:ext cx="7583305" cy="523636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INSPIRE validator </a:t>
            </a:r>
            <a:r>
              <a:rPr lang="en-US" sz="2000" b="1" dirty="0"/>
              <a:t>(</a:t>
            </a:r>
            <a:r>
              <a:rPr lang="en-US" sz="2000" b="1" dirty="0" err="1" smtClean="0"/>
              <a:t>Konformitätsprüfung</a:t>
            </a:r>
            <a:r>
              <a:rPr lang="en-US" sz="2000" b="1" dirty="0" smtClean="0"/>
              <a:t> / </a:t>
            </a:r>
            <a:r>
              <a:rPr lang="en-US" sz="2000" b="1" dirty="0" smtClean="0">
                <a:solidFill>
                  <a:srgbClr val="0070C0"/>
                </a:solidFill>
              </a:rPr>
              <a:t>test de </a:t>
            </a:r>
            <a:r>
              <a:rPr lang="en-US" sz="2000" b="1" dirty="0" err="1" smtClean="0">
                <a:solidFill>
                  <a:srgbClr val="0070C0"/>
                </a:solidFill>
              </a:rPr>
              <a:t>conformité</a:t>
            </a:r>
            <a:r>
              <a:rPr lang="en-US" sz="2000" b="1" dirty="0" smtClean="0"/>
              <a:t>)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2000" dirty="0" smtClean="0"/>
              <a:t>Zur </a:t>
            </a:r>
            <a:r>
              <a:rPr lang="de-CH" sz="2000" dirty="0"/>
              <a:t>Unterstützung von Datenanbietern, Lösungsanbietern und nationalen Koordinatoren bei der Prüfung, ob Datensätze, D</a:t>
            </a:r>
            <a:r>
              <a:rPr lang="de-CH" sz="2000" dirty="0" smtClean="0"/>
              <a:t>ienste </a:t>
            </a:r>
            <a:r>
              <a:rPr lang="de-CH" sz="2000" dirty="0"/>
              <a:t>und Metadaten die in den technischen INSPIRE-Richtlinien definierten Anforderungen </a:t>
            </a:r>
            <a:r>
              <a:rPr lang="de-CH" sz="2000" dirty="0" smtClean="0"/>
              <a:t>erfüllen / </a:t>
            </a:r>
            <a:r>
              <a:rPr lang="fr-FR" sz="2000" dirty="0" smtClean="0">
                <a:solidFill>
                  <a:srgbClr val="0070C0"/>
                </a:solidFill>
              </a:rPr>
              <a:t>Aider </a:t>
            </a:r>
            <a:r>
              <a:rPr lang="fr-FR" sz="2000" dirty="0">
                <a:solidFill>
                  <a:srgbClr val="0070C0"/>
                </a:solidFill>
              </a:rPr>
              <a:t>les fournisseurs de données, les fournisseurs de solutions et les coordinateurs nationaux à vérifier si les ensembles de données, les services </a:t>
            </a:r>
            <a:r>
              <a:rPr lang="fr-FR" sz="2000" dirty="0" smtClean="0">
                <a:solidFill>
                  <a:srgbClr val="0070C0"/>
                </a:solidFill>
              </a:rPr>
              <a:t>et </a:t>
            </a:r>
            <a:r>
              <a:rPr lang="fr-FR" sz="2000" dirty="0">
                <a:solidFill>
                  <a:srgbClr val="0070C0"/>
                </a:solidFill>
              </a:rPr>
              <a:t>les métadonnées répondent aux exigences définies dans les lignes directrices techniques </a:t>
            </a:r>
            <a:r>
              <a:rPr lang="fr-FR" sz="2000" dirty="0" smtClean="0">
                <a:solidFill>
                  <a:srgbClr val="0070C0"/>
                </a:solidFill>
              </a:rPr>
              <a:t>INSPIRE</a:t>
            </a:r>
            <a:endParaRPr lang="de-CH" sz="2000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2000" dirty="0" smtClean="0">
                <a:hlinkClick r:id="rId6"/>
              </a:rPr>
              <a:t>«</a:t>
            </a:r>
            <a:r>
              <a:rPr lang="en-US" sz="2000" dirty="0" smtClean="0">
                <a:hlinkClick r:id="rId6"/>
              </a:rPr>
              <a:t>INSPIRE </a:t>
            </a:r>
            <a:r>
              <a:rPr lang="en-US" sz="2000" dirty="0">
                <a:hlinkClick r:id="rId6"/>
              </a:rPr>
              <a:t>Validator (europa.eu)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6089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ISO </a:t>
            </a:r>
            <a:r>
              <a:rPr lang="en-US" dirty="0"/>
              <a:t>/ </a:t>
            </a:r>
            <a:r>
              <a:rPr lang="en-US" dirty="0" smtClean="0">
                <a:solidFill>
                  <a:srgbClr val="0071AE"/>
                </a:solidFill>
              </a:rPr>
              <a:t>ISO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301922"/>
            <a:ext cx="6880112" cy="438057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ISO </a:t>
            </a:r>
            <a:r>
              <a:rPr lang="en-US" sz="2000" b="1" dirty="0" err="1" smtClean="0"/>
              <a:t>Metadaten-Normen</a:t>
            </a:r>
            <a:r>
              <a:rPr lang="en-US" sz="2000" b="1" dirty="0" smtClean="0"/>
              <a:t> / </a:t>
            </a:r>
            <a:r>
              <a:rPr lang="en-US" sz="2000" b="1" dirty="0" err="1" smtClean="0">
                <a:solidFill>
                  <a:srgbClr val="0070C0"/>
                </a:solidFill>
              </a:rPr>
              <a:t>Normes</a:t>
            </a:r>
            <a:r>
              <a:rPr lang="en-US" sz="2000" b="1" dirty="0" smtClean="0">
                <a:solidFill>
                  <a:srgbClr val="0070C0"/>
                </a:solidFill>
              </a:rPr>
              <a:t> ISO de </a:t>
            </a:r>
            <a:r>
              <a:rPr lang="en-US" sz="2000" b="1" dirty="0" err="1" smtClean="0">
                <a:solidFill>
                  <a:srgbClr val="0070C0"/>
                </a:solidFill>
              </a:rPr>
              <a:t>métadonnées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/>
              <a:t>ISO 19115-1:2014-04-01 </a:t>
            </a:r>
            <a:r>
              <a:rPr lang="en-US" sz="2000" dirty="0" smtClean="0"/>
              <a:t>(Annex A) </a:t>
            </a:r>
            <a:r>
              <a:rPr lang="de-CH" sz="2000" i="1" dirty="0"/>
              <a:t>Geografische Informationen - Metadaten - Teil 1: </a:t>
            </a:r>
            <a:r>
              <a:rPr lang="de-CH" sz="2000" i="1" dirty="0" smtClean="0"/>
              <a:t>Grundlagen (inkl. </a:t>
            </a:r>
            <a:r>
              <a:rPr lang="de-CH" sz="2000" i="1" dirty="0" smtClean="0"/>
              <a:t>Dienste) </a:t>
            </a:r>
            <a:r>
              <a:rPr lang="de-CH" sz="2000" i="1" dirty="0" smtClean="0"/>
              <a:t>/ </a:t>
            </a:r>
            <a:r>
              <a:rPr lang="fr-FR" sz="2000" i="1" dirty="0" smtClean="0">
                <a:solidFill>
                  <a:srgbClr val="0071AE"/>
                </a:solidFill>
              </a:rPr>
              <a:t>Information géographique - </a:t>
            </a:r>
            <a:r>
              <a:rPr lang="fr-FR" sz="2000" i="1" dirty="0">
                <a:solidFill>
                  <a:srgbClr val="0071AE"/>
                </a:solidFill>
              </a:rPr>
              <a:t>Métadonnées </a:t>
            </a:r>
            <a:r>
              <a:rPr lang="fr-FR" sz="2000" i="1" dirty="0" smtClean="0">
                <a:solidFill>
                  <a:srgbClr val="0071AE"/>
                </a:solidFill>
              </a:rPr>
              <a:t>- </a:t>
            </a:r>
            <a:r>
              <a:rPr lang="fr-FR" sz="2000" i="1" dirty="0">
                <a:solidFill>
                  <a:srgbClr val="0071AE"/>
                </a:solidFill>
              </a:rPr>
              <a:t>Partie 1: Principes de </a:t>
            </a:r>
            <a:r>
              <a:rPr lang="fr-FR" sz="2000" i="1" dirty="0" smtClean="0">
                <a:solidFill>
                  <a:srgbClr val="0071AE"/>
                </a:solidFill>
              </a:rPr>
              <a:t>base</a:t>
            </a:r>
            <a:r>
              <a:rPr lang="fr-FR" sz="2000" i="1" dirty="0" smtClean="0"/>
              <a:t> </a:t>
            </a:r>
            <a:r>
              <a:rPr lang="fr-FR" sz="2000" i="1" dirty="0" smtClean="0">
                <a:solidFill>
                  <a:srgbClr val="0070C0"/>
                </a:solidFill>
              </a:rPr>
              <a:t>(</a:t>
            </a:r>
            <a:r>
              <a:rPr lang="en-US" sz="2000" i="1" dirty="0" smtClean="0">
                <a:solidFill>
                  <a:srgbClr val="0070C0"/>
                </a:solidFill>
              </a:rPr>
              <a:t>incl. services) </a:t>
            </a:r>
            <a:r>
              <a:rPr lang="en-US" sz="2000" dirty="0" smtClean="0"/>
              <a:t>+ </a:t>
            </a:r>
            <a:r>
              <a:rPr lang="en-US" sz="2000" b="1" dirty="0" err="1" smtClean="0"/>
              <a:t>Amendement</a:t>
            </a:r>
            <a:r>
              <a:rPr lang="en-US" sz="2000" b="1" dirty="0" smtClean="0"/>
              <a:t> 1</a:t>
            </a:r>
            <a:r>
              <a:rPr lang="en-US" sz="2000" dirty="0" smtClean="0"/>
              <a:t> </a:t>
            </a:r>
            <a:r>
              <a:rPr lang="en-US" sz="2000" dirty="0" smtClean="0"/>
              <a:t>(2018-02)</a:t>
            </a:r>
            <a:endParaRPr lang="en-US" sz="2000" i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/>
              <a:t>ISO </a:t>
            </a:r>
            <a:r>
              <a:rPr lang="en-US" sz="2000" b="1" dirty="0" smtClean="0"/>
              <a:t>19115-2:2019-01 </a:t>
            </a:r>
            <a:r>
              <a:rPr lang="de-CH" sz="2000" i="1" dirty="0"/>
              <a:t>Geografische Informationen - Metadaten - Teil 2: Erweiterungen für die Erfassung und Verarbeitung </a:t>
            </a:r>
            <a:r>
              <a:rPr lang="de-CH" sz="2000" i="1" dirty="0" smtClean="0"/>
              <a:t>/ </a:t>
            </a:r>
            <a:r>
              <a:rPr lang="fr-FR" sz="2000" i="1" dirty="0" smtClean="0">
                <a:solidFill>
                  <a:srgbClr val="0071AE"/>
                </a:solidFill>
              </a:rPr>
              <a:t>Information </a:t>
            </a:r>
            <a:r>
              <a:rPr lang="fr-FR" sz="2000" i="1" dirty="0">
                <a:solidFill>
                  <a:srgbClr val="0071AE"/>
                </a:solidFill>
              </a:rPr>
              <a:t>géographique </a:t>
            </a:r>
            <a:r>
              <a:rPr lang="fr-FR" sz="2000" i="1" dirty="0" smtClean="0">
                <a:solidFill>
                  <a:srgbClr val="0071AE"/>
                </a:solidFill>
              </a:rPr>
              <a:t>- </a:t>
            </a:r>
            <a:r>
              <a:rPr lang="fr-FR" sz="2000" i="1" dirty="0">
                <a:solidFill>
                  <a:srgbClr val="0071AE"/>
                </a:solidFill>
              </a:rPr>
              <a:t>Métadonnées </a:t>
            </a:r>
            <a:r>
              <a:rPr lang="fr-FR" sz="2000" i="1" dirty="0" smtClean="0">
                <a:solidFill>
                  <a:srgbClr val="0071AE"/>
                </a:solidFill>
              </a:rPr>
              <a:t>- Partie 2: Extensions </a:t>
            </a:r>
            <a:r>
              <a:rPr lang="fr-FR" sz="2000" i="1" dirty="0">
                <a:solidFill>
                  <a:srgbClr val="0071AE"/>
                </a:solidFill>
              </a:rPr>
              <a:t>pour l'acquisition et le traitement </a:t>
            </a:r>
            <a:r>
              <a:rPr lang="en-US" sz="2000" dirty="0" smtClean="0"/>
              <a:t>(</a:t>
            </a:r>
            <a:r>
              <a:rPr lang="de-CH" sz="2000" dirty="0"/>
              <a:t>erweitert ISO </a:t>
            </a:r>
            <a:r>
              <a:rPr lang="de-CH" sz="2000" dirty="0" smtClean="0"/>
              <a:t>19115-1:2014 / </a:t>
            </a:r>
            <a:r>
              <a:rPr lang="fr-FR" sz="2000" dirty="0" smtClean="0">
                <a:solidFill>
                  <a:srgbClr val="0071AE"/>
                </a:solidFill>
              </a:rPr>
              <a:t>élargit </a:t>
            </a:r>
            <a:r>
              <a:rPr lang="fr-FR" sz="2000" dirty="0">
                <a:solidFill>
                  <a:srgbClr val="0071AE"/>
                </a:solidFill>
              </a:rPr>
              <a:t>l’ISO </a:t>
            </a:r>
            <a:r>
              <a:rPr lang="fr-FR" sz="2000" dirty="0" smtClean="0">
                <a:solidFill>
                  <a:srgbClr val="0071AE"/>
                </a:solidFill>
              </a:rPr>
              <a:t>19115-1:2014)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212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ISO </a:t>
            </a:r>
            <a:r>
              <a:rPr lang="en-US" dirty="0"/>
              <a:t>/ </a:t>
            </a:r>
            <a:r>
              <a:rPr lang="en-US" dirty="0" smtClean="0">
                <a:solidFill>
                  <a:srgbClr val="0071AE"/>
                </a:solidFill>
              </a:rPr>
              <a:t>ISO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305219"/>
            <a:ext cx="6981725" cy="125750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err="1" smtClean="0"/>
              <a:t>Konformitätsanforderungen</a:t>
            </a:r>
            <a:r>
              <a:rPr lang="en-US" sz="2000" b="1" dirty="0" smtClean="0"/>
              <a:t> / </a:t>
            </a:r>
            <a:r>
              <a:rPr lang="en-US" sz="2000" b="1" dirty="0" err="1" smtClean="0">
                <a:solidFill>
                  <a:srgbClr val="0070C0"/>
                </a:solidFill>
              </a:rPr>
              <a:t>Exigences</a:t>
            </a:r>
            <a:r>
              <a:rPr lang="en-US" sz="2000" b="1" dirty="0" smtClean="0">
                <a:solidFill>
                  <a:srgbClr val="0070C0"/>
                </a:solidFill>
              </a:rPr>
              <a:t> de </a:t>
            </a:r>
            <a:r>
              <a:rPr lang="en-US" sz="2000" b="1" dirty="0" err="1" smtClean="0">
                <a:solidFill>
                  <a:srgbClr val="0070C0"/>
                </a:solidFill>
              </a:rPr>
              <a:t>conformité</a:t>
            </a:r>
            <a:endParaRPr lang="en-US" sz="2000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/>
              <a:t>ISO </a:t>
            </a:r>
            <a:r>
              <a:rPr lang="en-US" sz="2000" dirty="0" smtClean="0"/>
              <a:t>19115-1:2014, </a:t>
            </a:r>
            <a:r>
              <a:rPr lang="en-US" sz="2000" dirty="0" err="1" smtClean="0"/>
              <a:t>Artikel</a:t>
            </a:r>
            <a:r>
              <a:rPr lang="en-US" sz="2000" dirty="0" smtClean="0"/>
              <a:t>/</a:t>
            </a:r>
            <a:r>
              <a:rPr lang="en-US" sz="2000" dirty="0" smtClean="0">
                <a:solidFill>
                  <a:srgbClr val="0070C0"/>
                </a:solidFill>
              </a:rPr>
              <a:t>Article</a:t>
            </a:r>
            <a:r>
              <a:rPr lang="en-US" sz="2000" dirty="0" smtClean="0"/>
              <a:t> 6 &amp; Annex/</a:t>
            </a:r>
            <a:r>
              <a:rPr lang="en-US" sz="2000" dirty="0" err="1" smtClean="0">
                <a:solidFill>
                  <a:srgbClr val="0070C0"/>
                </a:solidFill>
              </a:rPr>
              <a:t>annexe</a:t>
            </a:r>
            <a:r>
              <a:rPr lang="en-US" sz="2000" dirty="0" smtClean="0"/>
              <a:t> </a:t>
            </a:r>
            <a:r>
              <a:rPr lang="en-US" sz="2000" dirty="0"/>
              <a:t>B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ISO 19115-2:2019-01, </a:t>
            </a:r>
            <a:r>
              <a:rPr lang="en-US" sz="2000" dirty="0" err="1"/>
              <a:t>Artikel</a:t>
            </a:r>
            <a:r>
              <a:rPr lang="en-US" sz="2000" dirty="0"/>
              <a:t>/</a:t>
            </a:r>
            <a:r>
              <a:rPr lang="en-US" sz="2000" dirty="0">
                <a:solidFill>
                  <a:srgbClr val="0070C0"/>
                </a:solidFill>
              </a:rPr>
              <a:t>Article</a:t>
            </a:r>
            <a:r>
              <a:rPr lang="en-US" sz="2000" dirty="0"/>
              <a:t> </a:t>
            </a:r>
            <a:r>
              <a:rPr lang="en-US" sz="2000" dirty="0" smtClean="0"/>
              <a:t>6 </a:t>
            </a:r>
            <a:r>
              <a:rPr lang="en-US" sz="2000" dirty="0"/>
              <a:t>&amp; </a:t>
            </a:r>
            <a:r>
              <a:rPr lang="en-US" sz="2000" dirty="0" smtClean="0"/>
              <a:t>Annex/</a:t>
            </a:r>
            <a:r>
              <a:rPr lang="en-US" sz="2000" dirty="0" err="1" smtClean="0">
                <a:solidFill>
                  <a:srgbClr val="0070C0"/>
                </a:solidFill>
              </a:rPr>
              <a:t>annexe</a:t>
            </a:r>
            <a:r>
              <a:rPr lang="en-US" sz="2000" dirty="0" smtClean="0"/>
              <a:t> B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8</a:t>
            </a:fld>
            <a:endParaRPr lang="fr-CH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304016" y="2817189"/>
            <a:ext cx="5012563" cy="11893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252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0000" indent="-252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28000" indent="-252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16000" indent="-252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04000" indent="-252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de-CH" sz="2000" b="1" dirty="0" smtClean="0"/>
              <a:t>Regeln für das Erstellen von Profilen / </a:t>
            </a:r>
            <a:r>
              <a:rPr lang="en-US" sz="2000" b="1" dirty="0" err="1" smtClean="0">
                <a:solidFill>
                  <a:srgbClr val="0070C0"/>
                </a:solidFill>
              </a:rPr>
              <a:t>Règles</a:t>
            </a:r>
            <a:r>
              <a:rPr lang="en-US" sz="2000" b="1" dirty="0" smtClean="0">
                <a:solidFill>
                  <a:srgbClr val="0070C0"/>
                </a:solidFill>
              </a:rPr>
              <a:t> de </a:t>
            </a:r>
            <a:r>
              <a:rPr lang="en-US" sz="2000" b="1" dirty="0" err="1" smtClean="0">
                <a:solidFill>
                  <a:srgbClr val="0070C0"/>
                </a:solidFill>
              </a:rPr>
              <a:t>création</a:t>
            </a:r>
            <a:r>
              <a:rPr lang="en-US" sz="2000" b="1" dirty="0" smtClean="0">
                <a:solidFill>
                  <a:srgbClr val="0070C0"/>
                </a:solidFill>
              </a:rPr>
              <a:t> de </a:t>
            </a:r>
            <a:r>
              <a:rPr lang="en-US" sz="2000" b="1" dirty="0" err="1" smtClean="0">
                <a:solidFill>
                  <a:srgbClr val="0070C0"/>
                </a:solidFill>
              </a:rPr>
              <a:t>profils</a:t>
            </a:r>
            <a:endParaRPr lang="en-US" sz="2000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ISO 19115-1:2014, C.6.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71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98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ISO </a:t>
            </a:r>
            <a:r>
              <a:rPr lang="en-US" dirty="0"/>
              <a:t>/ </a:t>
            </a:r>
            <a:r>
              <a:rPr lang="en-US" dirty="0" smtClean="0">
                <a:solidFill>
                  <a:srgbClr val="0071AE"/>
                </a:solidFill>
              </a:rPr>
              <a:t>ISO</a:t>
            </a:r>
            <a:r>
              <a:rPr lang="en-US" dirty="0">
                <a:solidFill>
                  <a:srgbClr val="0071AE"/>
                </a:solidFill>
              </a:rPr>
              <a:t/>
            </a:r>
            <a:br>
              <a:rPr lang="en-US" dirty="0">
                <a:solidFill>
                  <a:srgbClr val="0071AE"/>
                </a:solidFill>
              </a:rPr>
            </a:b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96000" y="1188014"/>
            <a:ext cx="7194857" cy="458403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/>
              <a:t>Implementierungsspezifikationen</a:t>
            </a:r>
            <a:r>
              <a:rPr lang="en-US" sz="2000" b="1" dirty="0" smtClean="0"/>
              <a:t> / </a:t>
            </a:r>
            <a:r>
              <a:rPr lang="en-US" sz="2000" b="1" dirty="0" err="1" smtClean="0">
                <a:solidFill>
                  <a:srgbClr val="0070C0"/>
                </a:solidFill>
              </a:rPr>
              <a:t>Spécifications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relatives à </a:t>
            </a:r>
            <a:r>
              <a:rPr lang="en-US" sz="2000" b="1" dirty="0" err="1">
                <a:solidFill>
                  <a:srgbClr val="0070C0"/>
                </a:solidFill>
              </a:rPr>
              <a:t>l'implémentation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b="1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/>
              <a:t>ISO 19115-3:2016-08-15 </a:t>
            </a:r>
            <a:r>
              <a:rPr lang="de-CH" sz="2000" i="1" dirty="0" smtClean="0"/>
              <a:t>Geographie </a:t>
            </a:r>
            <a:r>
              <a:rPr lang="de-CH" sz="2000" i="1" dirty="0" err="1" smtClean="0"/>
              <a:t>information</a:t>
            </a:r>
            <a:r>
              <a:rPr lang="de-CH" sz="2000" i="1" dirty="0" smtClean="0"/>
              <a:t> - </a:t>
            </a:r>
            <a:r>
              <a:rPr lang="de-CH" sz="2000" i="1" dirty="0" err="1" smtClean="0"/>
              <a:t>Metadata</a:t>
            </a:r>
            <a:r>
              <a:rPr lang="de-CH" sz="2000" i="1" dirty="0" smtClean="0"/>
              <a:t> - Part 3: XML </a:t>
            </a:r>
            <a:r>
              <a:rPr lang="de-CH" sz="2000" i="1" dirty="0" err="1" smtClean="0"/>
              <a:t>schema</a:t>
            </a:r>
            <a:r>
              <a:rPr lang="de-CH" sz="2000" i="1" dirty="0" smtClean="0"/>
              <a:t> </a:t>
            </a:r>
            <a:r>
              <a:rPr lang="de-CH" sz="2000" i="1" dirty="0" err="1" smtClean="0"/>
              <a:t>implementation</a:t>
            </a:r>
            <a:r>
              <a:rPr lang="de-CH" sz="2000" i="1" dirty="0" smtClean="0"/>
              <a:t> </a:t>
            </a:r>
            <a:r>
              <a:rPr lang="de-CH" sz="2000" i="1" dirty="0" err="1" smtClean="0"/>
              <a:t>for</a:t>
            </a:r>
            <a:r>
              <a:rPr lang="de-CH" sz="2000" i="1" dirty="0" smtClean="0"/>
              <a:t> fundamental </a:t>
            </a:r>
            <a:r>
              <a:rPr lang="de-CH" sz="2000" i="1" dirty="0" err="1" smtClean="0"/>
              <a:t>concepts</a:t>
            </a:r>
            <a:endParaRPr lang="de-CH" sz="2000" i="1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CH" sz="2000" dirty="0" smtClean="0"/>
              <a:t>Ersetzt </a:t>
            </a:r>
            <a:r>
              <a:rPr lang="de-CH" sz="2000" dirty="0"/>
              <a:t>den Teil der Norm </a:t>
            </a:r>
            <a:r>
              <a:rPr lang="de-CH" sz="2000" dirty="0" smtClean="0"/>
              <a:t>/ </a:t>
            </a:r>
            <a:r>
              <a:rPr lang="en-US" sz="2000" dirty="0" err="1">
                <a:solidFill>
                  <a:srgbClr val="0070C0"/>
                </a:solidFill>
              </a:rPr>
              <a:t>R</a:t>
            </a:r>
            <a:r>
              <a:rPr lang="en-US" sz="2000" dirty="0" err="1" smtClean="0">
                <a:solidFill>
                  <a:srgbClr val="0070C0"/>
                </a:solidFill>
              </a:rPr>
              <a:t>emplace</a:t>
            </a:r>
            <a:r>
              <a:rPr lang="en-US" sz="2000" dirty="0" smtClean="0">
                <a:solidFill>
                  <a:srgbClr val="0070C0"/>
                </a:solidFill>
              </a:rPr>
              <a:t> la </a:t>
            </a:r>
            <a:r>
              <a:rPr lang="en-US" sz="2000" dirty="0" err="1" smtClean="0">
                <a:solidFill>
                  <a:srgbClr val="0070C0"/>
                </a:solidFill>
              </a:rPr>
              <a:t>partie</a:t>
            </a:r>
            <a:r>
              <a:rPr lang="en-US" sz="2000" dirty="0" smtClean="0">
                <a:solidFill>
                  <a:srgbClr val="0070C0"/>
                </a:solidFill>
              </a:rPr>
              <a:t> de la </a:t>
            </a:r>
            <a:r>
              <a:rPr lang="en-US" sz="2000" dirty="0" err="1" smtClean="0">
                <a:solidFill>
                  <a:srgbClr val="0070C0"/>
                </a:solidFill>
              </a:rPr>
              <a:t>norme</a:t>
            </a:r>
            <a:r>
              <a:rPr lang="en-US" sz="2000" dirty="0" smtClean="0"/>
              <a:t> </a:t>
            </a:r>
            <a:r>
              <a:rPr lang="en-US" sz="2000" b="1" dirty="0"/>
              <a:t>ISO 19139-1:2019 </a:t>
            </a:r>
            <a:r>
              <a:rPr lang="en-US" sz="2000" i="1" dirty="0"/>
              <a:t>Geographic information </a:t>
            </a:r>
            <a:r>
              <a:rPr lang="en-US" sz="2000" i="1" dirty="0" smtClean="0"/>
              <a:t>- </a:t>
            </a:r>
            <a:r>
              <a:rPr lang="en-US" sz="2000" i="1" dirty="0"/>
              <a:t>XML </a:t>
            </a:r>
            <a:r>
              <a:rPr lang="en-US" sz="2000" i="1" dirty="0" smtClean="0"/>
              <a:t>schema </a:t>
            </a:r>
            <a:r>
              <a:rPr lang="en-US" sz="2000" i="1" dirty="0"/>
              <a:t>implementation </a:t>
            </a:r>
            <a:r>
              <a:rPr lang="en-US" sz="2000" i="1" dirty="0" smtClean="0"/>
              <a:t>- Part 1: Encoding rules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FDAEC522-1920-4A7F-86F1-556555E3AD95}" type="slidenum">
              <a:rPr lang="fr-CH" smtClean="0"/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735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POWERPOINTMASTERTEMPLATECONFIGURATION" val="&lt;!--Created with officeatwork--&gt;&#10;&lt;MasterTemplateConfiguration&gt;&#10;  &lt;TableOfContentsCollection /&gt;&#10;  &lt;ThemeDefinition&gt;&#10;    &lt;DefaultThemeDefinition&gt;[[MasterProperty(&quot;Organisation&quot;, &quot;PpThemesDefault&quot;)]]&lt;/DefaultThemeDefinition&gt;&#10;    &lt;PresentationThemeDefinition&gt;[[MasterProperty(&quot;Organisation&quot;, &quot;PpThemesPresentation&quot;)]]&lt;/PresentationThemeDefinition&gt;&#10;    &lt;SlideThemeDefinition&gt;[[MasterProperty(&quot;Organisation&quot;, &quot;PpThemesSlide&quot;)]]&lt;/SlideThemeDefinition&gt;&#10;    &lt;ObjectThemeDefinition&gt;[[MasterProperty(&quot;Organisation&quot;, &quot;PpThemesObject&quot;)]]&lt;/ObjectThemeDefinition&gt;&#10;  &lt;/ThemeDefinition&gt;&#10;  &lt;MasterProperties&gt;&#10;    &lt;MasterProperty Id=&quot;2004112217333376588294&quot;&gt;&#10;      &lt;Fields&gt;&#10;        &lt;Field Id=&quot;2012050415572151952449&quot; ShowField=&quot;false&quot; /&gt;&#10;        &lt;Field Id=&quot;2012050414343947802364&quot; ShowField=&quot;false&quot; /&gt;&#10;        &lt;Field Id=&quot;2012050415045993964977&quot; ShowField=&quot;false&quot; /&gt;&#10;        &lt;Field Id=&quot;2011122011114681960689&quot; ShowField=&quot;false&quot; /&gt;&#10;        &lt;Field Id=&quot;2011122311155379458034&quot; ShowField=&quot;false&quot; /&gt;&#10;        &lt;Field Id=&quot;2011122311162146029384&quot; ShowField=&quot;false&quot; /&gt;&#10;        &lt;Field Id=&quot;2011122314171593152111&quot; ShowField=&quot;false&quot; /&gt;&#10;        &lt;Field Id=&quot;2011122314173384364879&quot; ShowField=&quot;false&quot; /&gt;&#10;        &lt;Field Id=&quot;2011982347978498756646&quot; ShowField=&quot;false&quot; /&gt;&#10;        &lt;Field Id=&quot;2012031916112847752498&quot; ShowField=&quot;false&quot; /&gt;&#10;        &lt;Field Id=&quot;2012051410521464502330&quot; ShowField=&quot;false&quot; /&gt;&#10;        &lt;Field Id=&quot;2012051410525183010341&quot; ShowField=&quot;false&quot; /&gt;&#10;        &lt;Field Id=&quot;2012051410533924084392&quot; ShowField=&quot;false&quot; /&gt;&#10;        &lt;Field Id=&quot;2012051411401562746273&quot; ShowField=&quot;false&quot; /&gt;&#10;        &lt;Field Id=&quot;2010032915520270663768&quot; ShowField=&quot;false&quot; /&gt;&#10;        &lt;Field Id=&quot;2010030416385012448864&quot; ShowField=&quot;false&quot; /&gt;&#10;        &lt;Field Id=&quot;2004111209284731179378&quot; ShowField=&quot;false&quot; /&gt;&#10;        &lt;Field Id=&quot;2011112513532828785213&quot; ShowField=&quot;false&quot; /&gt;&#10;        &lt;Field Id=&quot;2004112217261556206966&quot; ShowField=&quot;false&quot; /&gt;&#10;        &lt;Field Id=&quot;2011112513542451569576&quot; ShowField=&quot;false&quot; /&gt;&#10;        &lt;Field Id=&quot;2011973463486587459834&quot; ShowField=&quot;true&quot; /&gt;&#10;        &lt;Field Id=&quot;2011349845823498345623&quot; ShowField=&quot;true&quot; /&gt;&#10;        &lt;Field Id=&quot;2013061909354053226146&quot; ShowField=&quot;true&quot; /&gt;&#10;        &lt;Field Id=&quot;2013061911445310340786&quot; ShowField=&quot;true&quot; /&gt;&#10;        &lt;Field Id=&quot;2013061910014076114071&quot; ShowField=&quot;true&quot; /&gt;&#10;        &lt;Field Id=&quot;2013061910014850085567&quot; ShowField=&quot;true&quot; /&gt;&#10;        &lt;Field Id=&quot;2005040809241304770672&quot; ShowField=&quot;false&quot; /&gt;&#10;        &lt;Field Id=&quot;2012031415210828983211&quot; ShowField=&quot;false&quot; /&gt;&#10;        &lt;Field Id=&quot;2012032113011899514980&quot; ShowField=&quot;false&quot; /&gt;&#10;      &lt;/Fields&gt;&#10;    &lt;/MasterProperty&gt;&#10;  &lt;/MasterProperties&gt;&#10;  &lt;ContentItems&gt;&#10;    &lt;ContentItem Language=&quot;2057&quot; IsDefault=&quot;false&quot;&gt;&#10;      &lt;File HasContent=&quot;false&quot; LinkToLanguage=&quot;&quot; /&gt;&#10;    &lt;/ContentItem&gt;&#10;    &lt;ContentItem Language=&quot;4108&quot; IsDefault=&quot;false&quot;&gt;&#10;      &lt;File HasContent=&quot;false&quot; LinkToLanguage=&quot;&quot; /&gt;&#10;    &lt;/ContentItem&gt;&#10;    &lt;ContentItem Language=&quot;2055&quot; IsDefault=&quot;true&quot;&gt;&#10;      &lt;File HasContent=&quot;true&quot; LinkToLanguage=&quot;&quot; /&gt;&#10;    &lt;/ContentItem&gt;&#10;    &lt;ContentItem Language=&quot;2064&quot; IsDefault=&quot;false&quot;&gt;&#10;      &lt;File HasContent=&quot;false&quot; LinkToLanguage=&quot;&quot; /&gt;&#10;    &lt;/ContentItem&gt;&#10;  &lt;/ContentItems&gt;&#10;&lt;/MasterTemplateConfiguration&gt;"/>
  <p:tag name="OFFICEATWORKPOWERPOINTMASTERTEMPLATEID" val="Presentation"/>
  <p:tag name="OFFICEATWORKPRESENTATIONPROJECTID" val="swisstopoch"/>
  <p:tag name="OAWWIZARDSTEPS" val="0|1|4"/>
  <p:tag name="ZOAWLANGID" val="4108"/>
  <p:tag name="OAWDOCPROPSOURCE" val="&lt;DocProps&gt;&lt;DocProp UID=&quot;2002122011014149059130932&quot; EntryUID=&quot;2012033008473174948162&quot;&gt;&lt;Field Name=&quot;IDName&quot; Value=&quot;Koordination Geo-Information und Services (KOGIS)&quot;/&gt;&lt;Field Name=&quot;DepartmentZ1&quot; Value=&quot;Département fédéral de la défense,&quot;/&gt;&lt;Field Name=&quot;DepartmentZ2&quot; Value=&quot;de la protection de la population et des sports DDPS&quot;/&gt;&lt;Field Name=&quot;DepartementZ3Fett&quot; Value=&quot;&quot;/&gt;&lt;Field Name=&quot;DepartementsbereichZ1&quot; Value=&quot;&quot;/&gt;&lt;Field Name=&quot;DepartementsbereichZ2&quot; Value=&quot;&quot;/&gt;&lt;Field Name=&quot;AmtZ1&quot; Value=&quot;Office fédéral de topographie swisstopo&quot;/&gt;&lt;Field Name=&quot;AmtZ2&quot; Value=&quot;&quot;/&gt;&lt;Field Name=&quot;BereichZ1&quot; Value=&quot;Coordination, services et informations géographiques COSIG&quot;/&gt;&lt;Field Name=&quot;BereichZ2&quot; Value=&quot;&quot;/&gt;&lt;Field Name=&quot;ProzessZ1&quot; Value=&quot;&quot;/&gt;&lt;Field Name=&quot;ProzessZ2&quot; Value=&quot;&quot;/&gt;&lt;Field Name=&quot;Strasse&quot; Value=&quot;Seftigenstrasse 264, Case Postale&quot;/&gt;&lt;Field Name=&quot;FensterzeileOrt&quot; Value=&quot;CH-3084 Wabern&quot;/&gt;&lt;Field Name=&quot;FensterzeileFirma&quot; Value=&quot;swisstopo&quot;/&gt;&lt;Field Name=&quot;Ort&quot; Value=&quot;Wabern&quot;/&gt;&lt;Field Name=&quot;KontaktFirma&quot; Value=&quot;Office fédéral de topographie swisstopo&quot;/&gt;&lt;Field Name=&quot;AdressSingleLine&quot; Value=&quot;Seftigenstrasse 264, 3084 Wabern&quot;/&gt;&lt;Field Name=&quot;Telefon&quot; Value=&quot;+41 58 469 01 11&quot;/&gt;&lt;Field Name=&quot;Fax&quot; Value=&quot;+41 58 469 04 59&quot;/&gt;&lt;Field Name=&quot;Email&quot; Value=&quot;info@swisstopo.ch&quot;/&gt;&lt;Field Name=&quot;Internet&quot; Value=&quot;www.swisstopo.ch&quot;/&gt;&lt;Field Name=&quot;WdA4LogoColorPortrait&quot; Value=&quot;%Logos%\Wd_A4_Portrait_color_swisstopo.2100.490.wmf&quot;/&gt;&lt;Field Name=&quot;WdA4LogoBlackWhitePortrait&quot; Value=&quot;%Logos%\Wd_A4_Portrait_bw_swisstopo.2100.490.wmf&quot;/&gt;&lt;Field Name=&quot;WdA4LogoColorQuer&quot; Value=&quot;%Logos%\Wd_A4_Landscape_color_swisstopo.2970.490.wmf&quot;/&gt;&lt;Field Name=&quot;WdA4LogoBlackWhiteQuer&quot; Value=&quot;%Logos%\Wd_A4_Landscape_bw_swisstopo.2970.490.wmf&quot;/&gt;&lt;Field Name=&quot;WdA4LogoColorPortraitPn&quot; Value=&quot;%Logos%\Wd_A4_Portrait_color_swisstopo_OhneText.2100.490.wmf&quot;/&gt;&lt;Field Name=&quot;WdA4LogoBlackWhitePortraitPn&quot; Value=&quot;%Logos%\Wd_A4_Portrait_bw_swisstopo_OhneText.2100.490.wmf&quot;/&gt;&lt;Field Name=&quot;WdA4LogoColorQuerPn&quot; Value=&quot;%Logos%\Wd_A4_Landscape_color_swisstopo_OhneText.2970.490.wmf&quot;/&gt;&lt;Field Name=&quot;WdA4LogoBlackWhiteQuerPn&quot; Value=&quot;%Logos%\Wd_A4_Landscape_bw_swisstopo_OhneText.2970.490.wmf&quot;/&gt;&lt;Field Name=&quot;Claim1A4ColorPortrait&quot; Value=&quot;%Logos%\pfad_1_fr.2100.855.wmf&quot;/&gt;&lt;Field Name=&quot;Claim2A4ColorPortrait&quot; Value=&quot;%Logos%\pfad_2_fr.2100.850.wmf&quot;/&gt;&lt;Field Name=&quot;ReportLogoA4ColorPortrait&quot; Value=&quot;%Logos%\swisstopo_report_logo.2100.400.wmf&quot;/&gt;&lt;/DocProp&gt;&lt;DocProp UID=&quot;2012032714382547747722&quot; EntryUID=&quot;2016010414552767478846&quot;&gt;&lt;Field Name=&quot;IDName&quot; Value=&quot;Koordination Geo-Information und Services (KOGIS), Geodateninfrastrukturen (GDI) Entwicklung und Betrieb, Geodaten Managementsysteme&quot;/&gt;&lt;Field Name=&quot;DepartmentZ1&quot; Value=&quot;Département fédéral de la défense,&quot;/&gt;&lt;Field Name=&quot;DepartmentZ2&quot; Value=&quot;de la protection de la population et des sports DDPS&quot;/&gt;&lt;Field Name=&quot;DepartementZ3Fett&quot; Value=&quot;&quot;/&gt;&lt;Field Name=&quot;DepartementsbereichZ1&quot; Value=&quot;&quot;/&gt;&lt;Field Name=&quot;DepartementsbereichZ2&quot; Value=&quot;&quot;/&gt;&lt;Field Name=&quot;AmtZ1&quot; Value=&quot;Office fédéral de topographie swisstopo&quot;/&gt;&lt;Field Name=&quot;AmtZ2&quot; Value=&quot;&quot;/&gt;&lt;Field Name=&quot;BereichZ1&quot; Value=&quot;Coordination, services et informations géographiques COSIG&quot;/&gt;&lt;Field Name=&quot;BereichZ2&quot; Value=&quot;&quot;/&gt;&lt;Field Name=&quot;ProzessZ1&quot; Value=&quot;Infrastructures de données géographiques (IDG) développement et maintenance&quot;/&gt;&lt;Field Name=&quot;ProzessZ2&quot; Value=&quot;Systèmes de gestion de géodonnées&quot;/&gt;&lt;Field Name=&quot;Strasse&quot; Value=&quot;Seftigenstrasse 264, Case Postale&quot;/&gt;&lt;Field Name=&quot;FensterzeileOrt&quot; Value=&quot;CH-3084 Wabern&quot;/&gt;&lt;Field Name=&quot;FensterzeileFirma&quot; Value=&quot;swisstopo&quot;/&gt;&lt;Field Name=&quot;Ort&quot; Value=&quot;Wabern&quot;/&gt;&lt;Field Name=&quot;KontaktFirma&quot; Value=&quot;Office fédéral de topographie swisstopo&quot;/&gt;&lt;Field Name=&quot;AdressSingleLine&quot; Value=&quot;Seftigenstrasse 264, 3084 Wabern&quot;/&gt;&lt;Field Name=&quot;Telefon&quot; Value=&quot;+41 58 469 01 11&quot;/&gt;&lt;Field Name=&quot;Fax&quot; Value=&quot;+41 58 469 04 59&quot;/&gt;&lt;Field Name=&quot;Email&quot; Value=&quot;info@swisstopo.ch&quot;/&gt;&lt;Field Name=&quot;Internet&quot; Value=&quot;www.swisstopo.ch&quot;/&gt;&lt;Field Name=&quot;WdA4LogoColorPortrait&quot; Value=&quot;%Logos%\Wd_A4_Portrait_color_swisstopo.2100.490.wmf&quot;/&gt;&lt;Field Name=&quot;WdA4LogoBlackWhitePortrait&quot; Value=&quot;%Logos%\Wd_A4_Portrait_bw_swisstopo.2100.490.wmf&quot;/&gt;&lt;Field Name=&quot;WdA4LogoColorQuer&quot; Value=&quot;%Logos%\Wd_A4_Landscape_color_swisstopo.2970.490.wmf&quot;/&gt;&lt;Field Name=&quot;WdA4LogoBlackWhiteQuer&quot; Value=&quot;%Logos%\Wd_A4_Landscape_bw_swisstopo.2970.490.wmf&quot;/&gt;&lt;Field Name=&quot;WdA4LogoColorPortraitPn&quot; Value=&quot;%Logos%\Wd_A4_Portrait_color_swisstopo_OhneText.2100.490.wmf&quot;/&gt;&lt;Field Name=&quot;WdA4LogoBlackWhitePortraitPn&quot; Value=&quot;%Logos%\Wd_A4_Portrait_bw_swisstopo_OhneText.2100.490.wmf&quot;/&gt;&lt;Field Name=&quot;WdA4LogoColorQuerPn&quot; Value=&quot;%Logos%\Wd_A4_Landscape_color_swisstopo_OhneText.2970.490.wmf&quot;/&gt;&lt;Field Name=&quot;WdA4LogoBlackWhiteQuerPn&quot; Value=&quot;%Logos%\Wd_A4_Landscape_bw_swisstopo_OhneText.2970.490.wmf&quot;/&gt;&lt;Field Name=&quot;Claim1A4ColorPortrait&quot; Value=&quot;%Logos%\pfad_1_fr.2100.855.wmf&quot;/&gt;&lt;Field Name=&quot;Claim2A4ColorPortrait&quot; Value=&quot;%Logos%\pfad_2_fr.2100.850.wmf&quot;/&gt;&lt;Field Name=&quot;ReportLogoA4ColorPortrait&quot; Value=&quot;%Logos%\swisstopo_report_logo.2100.400.wmf&quot;/&gt;&lt;/DocProp&gt;&lt;DocProp UID=&quot;2006040509495284662868&quot; EntryUID=&quot;1511641272281501202427918515014316614025113244&quot;&gt;&lt;Field Name=&quot;IDName&quot; Value=&quot;Arnaud Raphaëlle swisstopo&quot;/&gt;&lt;Field Name=&quot;FullName&quot; Value=&quot;Raphaëlle Arnaud&quot;/&gt;&lt;Field Name=&quot;Kuerzel&quot; Value=&quot;arr&quot;/&gt;&lt;Field Name=&quot;Funktion&quot; Value=&quot;&quot;/&gt;&lt;Field Name=&quot;Telefon&quot; Value=&quot;+41 58 46 76940&quot;/&gt;&lt;Field Name=&quot;Mobile&quot; Value=&quot;&quot;/&gt;&lt;Field Name=&quot;Telefax&quot; Value=&quot;&quot;/&gt;&lt;Field Name=&quot;Email&quot; Value=&quot;raphaelle.arnaud@swisstopo.ch&quot;/&gt;&lt;Field Name=&quot;Unterschrift&quot; Value=&quot;%Signatures%\arr.color.700.300.jpg&quot;/&gt;&lt;/DocProp&gt;&lt;DocProp UID=&quot;2012050214022991838588&quot; EntryUID=&quot;2003121817293296325874&quot;&gt;&lt;Field Name=&quot;IDName&quot; Value=&quot;(Leer)&quot;/&gt;&lt;Field Name=&quot;Title&quot; Value=&quot;&quot;/&gt;&lt;/DocProp&gt;&lt;DocProp UID=&quot;2012050214391437903133&quot; EntryUID=&quot;2003121817293296325874&quot;&gt;&lt;Field Name=&quot;IDName&quot; Value=&quot;(Leer)&quot;/&gt;&lt;Field Name=&quot;Title&quot; Value=&quot;&quot;/&gt;&lt;/DocProp&gt;&lt;DocProp UID=&quot;2012032714410047565410&quot; EntryUID=&quot;2003121817293296325874&quot;&gt;&lt;Field Name=&quot;IDName&quot; Value=&quot;(Leer)&quot;/&gt;&lt;Field Name=&quot;Function&quot; Value=&quot;&quot;/&gt;&lt;/DocProp&gt;&lt;DocProp UID=&quot;2012032715011859045040&quot; EntryUID=&quot;2003121817293296325874&quot;&gt;&lt;Field Name=&quot;IDName&quot; Value=&quot;(Leer)&quot;/&gt;&lt;Field Name=&quot;Function&quot; Value=&quot;&quot;/&gt;&lt;/DocProp&gt;&lt;DocProp UID=&quot;2002122010583847234010578&quot; EntryUID=&quot;2003121817293296325874&quot;&gt;&lt;Field Name=&quot;IDName&quot; Value=&quot;(Leer)&quot;/&gt;&lt;Field Name=&quot;FullName&quot; Value=&quot;&quot;/&gt;&lt;Field Name=&quot;Kuerzel&quot; Value=&quot;&quot;/&gt;&lt;Field Name=&quot;Funktion&quot; Value=&quot;&quot;/&gt;&lt;Field Name=&quot;Telefon&quot; Value=&quot;&quot;/&gt;&lt;Field Name=&quot;Mobile&quot; Value=&quot;&quot;/&gt;&lt;Field Name=&quot;Telefax&quot; Value=&quot;&quot;/&gt;&lt;Field Name=&quot;Email&quot; Value=&quot;&quot;/&gt;&lt;Field Name=&quot;Unterschrift&quot; Value=&quot;&quot;/&gt;&lt;/DocProp&gt;&lt;DocProp UID=&quot;2003061115381095709037&quot; EntryUID=&quot;2003121817293296325874&quot;&gt;&lt;Field Name=&quot;IDName&quot; Value=&quot;(Leer)&quot;/&gt;&lt;Field Name=&quot;FullName&quot; Value=&quot;&quot;/&gt;&lt;Field Name=&quot;Kuerzel&quot; Value=&quot;&quot;/&gt;&lt;Field Name=&quot;Funktion&quot; Value=&quot;&quot;/&gt;&lt;Field Name=&quot;Telefon&quot; Value=&quot;&quot;/&gt;&lt;Field Name=&quot;Mobile&quot; Value=&quot;&quot;/&gt;&lt;Field Name=&quot;Telefax&quot; Value=&quot;&quot;/&gt;&lt;Field Name=&quot;Email&quot; Value=&quot;&quot;/&gt;&lt;Field Name=&quot;Unterschrift&quot; Value=&quot;&quot;/&gt;&lt;/DocProp&gt;&lt;DocProp UID=&quot;2012032113202439234081&quot; EntryUID=&quot;2003121817293296325874&quot;&gt;&lt;Field Name=&quot;IDName&quot; Value=&quot;(Leer)&quot;/&gt;&lt;Field Name=&quot;AdditionalLogo1&quot; Value=&quot;&quot;/&gt;&lt;/DocProp&gt;&lt;DocProp UID=&quot;2004112217333376588294&quot; EntryUID=&quot;2004123010144120300001&quot;&gt;&lt;Field UID=&quot;2011973463486587459834&quot; Name=&quot;PresentationTitle&quot; Value=&quot;FIG geocat.ch&quot;/&gt;&lt;Field UID=&quot;2011349845823498345623&quot; Name=&quot;PresentationSubTitle&quot; Value=&quot;&quot;/&gt;&lt;Field UID=&quot;2013061909354053226146&quot; Name=&quot;PresentationDate&quot; Value=&quot;18.03.2019&quot;/&gt;&lt;Field UID=&quot;2013061911445310340786&quot; Name=&quot;PresentationAnlass&quot; Value=&quot;FIG geocat.ch&quot;/&gt;&lt;Field UID=&quot;2013061910014076114071&quot; Name=&quot;PresentationReferent1&quot; Value=&quot;&quot;/&gt;&lt;Field UID=&quot;2013061910014850085567&quot; Name=&quot;PresentationReferent2&quot; Value=&quot;&quot;/&gt;&lt;/DocProp&gt;&lt;/DocProps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itle sty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Click to edit Master text styles&#10;Second level&#10;Third level&#10;Fourth level&#10;Fifth leve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[[GetMasterPropertyValue(&quot;CustomField&quot;, &quot;PresentationAnlass&quot;)]]&#10;[[GetMasterPropertyValue(&quot;CustomField&quot;, &quot;PresentationDate&quot;)]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[[GetMasterPropertyValue(&quot;Organisation&quot;, &quot;AmtZ1&quot;)]]&#10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&#10;[[GetMasterPropertyValue(&quot;Organisation&quot;, &quot;ProzessZ1&quot;)]]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°›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Titelmasterformat durch Klicken bearbeite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Textmasterformat bearbeiten&#10;Zweite Ebene&#10;Dritte Ebene&#10;Vierte Ebene&#10;Fünfte Eben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‹N°›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[[GetMasterPropertyValue(&quot;CustomField&quot;, &quot;PresentationTitle&quot;)]]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[[IF (GetMasterPropertyValue(&quot;CustomField&quot;, &quot;PresentationSubTitle&quot;)=&quot;&quot;, &quot;&quot;, GetMasterPropertyValue(&quot;CustomField&quot;, &quot;PresentationSubTitle&quot;) &amp; &quot; / &quot;)]][[GetMasterPropertyValue(&quot;CustomField&quot;, &quot;PresentationDate&quot;)]]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Ordre du jou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Bienvenue&#10;L’équipe geocat&#10;L’évolution de geocat&#10;L’union fait la force&#10;Interconnexions&#10;Services &amp; formations&#10;Priorités et besoins&#10;FIG geocat &amp; FIG métadonnées&#10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FIG geocat &amp; FIG métadonnée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A bientôt!Bis bald!A presto!A bainbod!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2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[[GetMasterPropertyValue(&quot;CustomField&quot;, &quot;PresentationReferent1&quot;)]]&#10;[[GetMasterPropertyValue(&quot;CustomField&quot;, &quot;PresentationReferent2&quot;)]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&#10;[[GetMasterPropertyValue(&quot;Organisation&quot;, &quot;AmtZ1&quot;)]]&#10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ATWORKEXPRESSIONTAG" val="[[GetMasterPropertyValue(&quot;Organisation&quot;, &quot;DepartementsbereichZ1&quot;)]]&#10;&#10;[[GetMasterPropertyValue(&quot;Organisation&quot;, &quot;ProzessZ1&quot;)]]"/>
</p:tagLst>
</file>

<file path=ppt/theme/theme1.xml><?xml version="1.0" encoding="utf-8"?>
<a:theme xmlns:a="http://schemas.openxmlformats.org/drawingml/2006/main" name="Swisstopo">
  <a:themeElements>
    <a:clrScheme name="swisstopo">
      <a:dk1>
        <a:srgbClr val="000000"/>
      </a:dk1>
      <a:lt1>
        <a:srgbClr val="FFFFFF"/>
      </a:lt1>
      <a:dk2>
        <a:srgbClr val="9C9E9F"/>
      </a:dk2>
      <a:lt2>
        <a:srgbClr val="FFFFFF"/>
      </a:lt2>
      <a:accent1>
        <a:srgbClr val="C7987B"/>
      </a:accent1>
      <a:accent2>
        <a:srgbClr val="53D6FF"/>
      </a:accent2>
      <a:accent3>
        <a:srgbClr val="FFD847"/>
      </a:accent3>
      <a:accent4>
        <a:srgbClr val="7AD547"/>
      </a:accent4>
      <a:accent5>
        <a:srgbClr val="FF4F4F"/>
      </a:accent5>
      <a:accent6>
        <a:srgbClr val="F2A27E"/>
      </a:accent6>
      <a:hlink>
        <a:srgbClr val="ED73AA"/>
      </a:hlink>
      <a:folHlink>
        <a:srgbClr val="A3ABD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2016</Words>
  <Application>Microsoft Office PowerPoint</Application>
  <PresentationFormat>Affichage à l'écran (4:3)</PresentationFormat>
  <Paragraphs>184</Paragraphs>
  <Slides>19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Swisstopo</vt:lpstr>
      <vt:lpstr>Présentation PowerPoint</vt:lpstr>
      <vt:lpstr>Traktanden / Ordre du jour</vt:lpstr>
      <vt:lpstr>Einführung / Introduction </vt:lpstr>
      <vt:lpstr>GM03 2005 / GM03 2005 </vt:lpstr>
      <vt:lpstr>INSPIRE / INSPIRE </vt:lpstr>
      <vt:lpstr>INSPIRE / INSPIRE </vt:lpstr>
      <vt:lpstr>ISO / ISO </vt:lpstr>
      <vt:lpstr>ISO / ISO </vt:lpstr>
      <vt:lpstr>ISO / ISO </vt:lpstr>
      <vt:lpstr>(Geo)DCAT / (Geo)DCAT </vt:lpstr>
      <vt:lpstr>(Geo)DCAT / (Geo)DCAT </vt:lpstr>
      <vt:lpstr>(Geo)DCAT / (Geo)DCAT </vt:lpstr>
      <vt:lpstr>Heutige Bedeutung der GM03 Norm? / Sens de la norme GM03 aujourd’hui?  </vt:lpstr>
      <vt:lpstr>Geometadaten Profil? / Profil de géométadonnées?  </vt:lpstr>
      <vt:lpstr>Geometadaten Profil? / Profil de géométadonnées?  </vt:lpstr>
      <vt:lpstr>Geometadaten Profil? / Profil de géométadonnées?  </vt:lpstr>
      <vt:lpstr>Geometadaten Profil? / Profil de géométadonnées?</vt:lpstr>
      <vt:lpstr>Conclusion / Abschluss</vt:lpstr>
      <vt:lpstr>Danke / 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Arnaud Raphaëlle swisstopo</cp:lastModifiedBy>
  <cp:revision>625</cp:revision>
  <dcterms:created xsi:type="dcterms:W3CDTF">2013-05-08T14:33:06Z</dcterms:created>
  <dcterms:modified xsi:type="dcterms:W3CDTF">2021-02-16T16:18:23Z</dcterms:modified>
</cp:coreProperties>
</file>